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42479913" cy="32040513"/>
  <p:notesSz cx="14357350" cy="9929813"/>
  <p:defaultTextStyle>
    <a:defPPr>
      <a:defRPr lang="fr-FR"/>
    </a:defPPr>
    <a:lvl1pPr marL="0" algn="l" defTabSz="2128785" rtl="0" eaLnBrk="1" latinLnBrk="0" hangingPunct="1">
      <a:defRPr sz="8382" kern="1200">
        <a:solidFill>
          <a:schemeClr val="tx1"/>
        </a:solidFill>
        <a:latin typeface="+mn-lt"/>
        <a:ea typeface="+mn-ea"/>
        <a:cs typeface="+mn-cs"/>
      </a:defRPr>
    </a:lvl1pPr>
    <a:lvl2pPr marL="2128785" algn="l" defTabSz="2128785" rtl="0" eaLnBrk="1" latinLnBrk="0" hangingPunct="1">
      <a:defRPr sz="8382" kern="1200">
        <a:solidFill>
          <a:schemeClr val="tx1"/>
        </a:solidFill>
        <a:latin typeface="+mn-lt"/>
        <a:ea typeface="+mn-ea"/>
        <a:cs typeface="+mn-cs"/>
      </a:defRPr>
    </a:lvl2pPr>
    <a:lvl3pPr marL="4257571" algn="l" defTabSz="2128785" rtl="0" eaLnBrk="1" latinLnBrk="0" hangingPunct="1">
      <a:defRPr sz="8382" kern="1200">
        <a:solidFill>
          <a:schemeClr val="tx1"/>
        </a:solidFill>
        <a:latin typeface="+mn-lt"/>
        <a:ea typeface="+mn-ea"/>
        <a:cs typeface="+mn-cs"/>
      </a:defRPr>
    </a:lvl3pPr>
    <a:lvl4pPr marL="6386361" algn="l" defTabSz="2128785" rtl="0" eaLnBrk="1" latinLnBrk="0" hangingPunct="1">
      <a:defRPr sz="8382" kern="1200">
        <a:solidFill>
          <a:schemeClr val="tx1"/>
        </a:solidFill>
        <a:latin typeface="+mn-lt"/>
        <a:ea typeface="+mn-ea"/>
        <a:cs typeface="+mn-cs"/>
      </a:defRPr>
    </a:lvl4pPr>
    <a:lvl5pPr marL="8515146" algn="l" defTabSz="2128785" rtl="0" eaLnBrk="1" latinLnBrk="0" hangingPunct="1">
      <a:defRPr sz="8382" kern="1200">
        <a:solidFill>
          <a:schemeClr val="tx1"/>
        </a:solidFill>
        <a:latin typeface="+mn-lt"/>
        <a:ea typeface="+mn-ea"/>
        <a:cs typeface="+mn-cs"/>
      </a:defRPr>
    </a:lvl5pPr>
    <a:lvl6pPr marL="10643932" algn="l" defTabSz="2128785" rtl="0" eaLnBrk="1" latinLnBrk="0" hangingPunct="1">
      <a:defRPr sz="8382" kern="1200">
        <a:solidFill>
          <a:schemeClr val="tx1"/>
        </a:solidFill>
        <a:latin typeface="+mn-lt"/>
        <a:ea typeface="+mn-ea"/>
        <a:cs typeface="+mn-cs"/>
      </a:defRPr>
    </a:lvl6pPr>
    <a:lvl7pPr marL="12772717" algn="l" defTabSz="2128785" rtl="0" eaLnBrk="1" latinLnBrk="0" hangingPunct="1">
      <a:defRPr sz="8382" kern="1200">
        <a:solidFill>
          <a:schemeClr val="tx1"/>
        </a:solidFill>
        <a:latin typeface="+mn-lt"/>
        <a:ea typeface="+mn-ea"/>
        <a:cs typeface="+mn-cs"/>
      </a:defRPr>
    </a:lvl7pPr>
    <a:lvl8pPr marL="14901507" algn="l" defTabSz="2128785" rtl="0" eaLnBrk="1" latinLnBrk="0" hangingPunct="1">
      <a:defRPr sz="8382" kern="1200">
        <a:solidFill>
          <a:schemeClr val="tx1"/>
        </a:solidFill>
        <a:latin typeface="+mn-lt"/>
        <a:ea typeface="+mn-ea"/>
        <a:cs typeface="+mn-cs"/>
      </a:defRPr>
    </a:lvl8pPr>
    <a:lvl9pPr marL="17030293" algn="l" defTabSz="2128785" rtl="0" eaLnBrk="1" latinLnBrk="0" hangingPunct="1">
      <a:defRPr sz="8382"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092" userDrawn="1">
          <p15:clr>
            <a:srgbClr val="A4A3A4"/>
          </p15:clr>
        </p15:guide>
        <p15:guide id="2" pos="133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98DA"/>
    <a:srgbClr val="32D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4011" autoAdjust="0"/>
    <p:restoredTop sz="96305" autoAdjust="0"/>
  </p:normalViewPr>
  <p:slideViewPr>
    <p:cSldViewPr snapToGrid="0" snapToObjects="1">
      <p:cViewPr varScale="1">
        <p:scale>
          <a:sx n="41" d="100"/>
          <a:sy n="41" d="100"/>
        </p:scale>
        <p:origin x="2696" y="240"/>
      </p:cViewPr>
      <p:guideLst>
        <p:guide orient="horz" pos="10092"/>
        <p:guide pos="133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4" y="1"/>
            <a:ext cx="6221518" cy="496490"/>
          </a:xfrm>
          <a:prstGeom prst="rect">
            <a:avLst/>
          </a:prstGeom>
        </p:spPr>
        <p:txBody>
          <a:bodyPr vert="horz" lIns="132770" tIns="66385" rIns="132770" bIns="66385" rtlCol="0"/>
          <a:lstStyle>
            <a:lvl1pPr algn="l">
              <a:defRPr sz="1700"/>
            </a:lvl1pPr>
          </a:lstStyle>
          <a:p>
            <a:endParaRPr lang="fr-FR"/>
          </a:p>
        </p:txBody>
      </p:sp>
      <p:sp>
        <p:nvSpPr>
          <p:cNvPr id="3" name="Espace réservé de la date 2"/>
          <p:cNvSpPr>
            <a:spLocks noGrp="1"/>
          </p:cNvSpPr>
          <p:nvPr>
            <p:ph type="dt" idx="1"/>
          </p:nvPr>
        </p:nvSpPr>
        <p:spPr>
          <a:xfrm>
            <a:off x="8132514" y="1"/>
            <a:ext cx="6221518" cy="496490"/>
          </a:xfrm>
          <a:prstGeom prst="rect">
            <a:avLst/>
          </a:prstGeom>
        </p:spPr>
        <p:txBody>
          <a:bodyPr vert="horz" lIns="132770" tIns="66385" rIns="132770" bIns="66385" rtlCol="0"/>
          <a:lstStyle>
            <a:lvl1pPr algn="r">
              <a:defRPr sz="1700"/>
            </a:lvl1pPr>
          </a:lstStyle>
          <a:p>
            <a:fld id="{C7F2F3E6-FE38-B742-821D-DCF8C70472CF}" type="datetimeFigureOut">
              <a:rPr lang="fr-FR" smtClean="0"/>
              <a:t>25/06/2020</a:t>
            </a:fld>
            <a:endParaRPr lang="fr-FR"/>
          </a:p>
        </p:txBody>
      </p:sp>
      <p:sp>
        <p:nvSpPr>
          <p:cNvPr id="4" name="Espace réservé de l'image des diapositives 3"/>
          <p:cNvSpPr>
            <a:spLocks noGrp="1" noRot="1" noChangeAspect="1"/>
          </p:cNvSpPr>
          <p:nvPr>
            <p:ph type="sldImg" idx="2"/>
          </p:nvPr>
        </p:nvSpPr>
        <p:spPr>
          <a:xfrm>
            <a:off x="4711700" y="744538"/>
            <a:ext cx="4933950" cy="3722687"/>
          </a:xfrm>
          <a:prstGeom prst="rect">
            <a:avLst/>
          </a:prstGeom>
          <a:noFill/>
          <a:ln w="12700">
            <a:solidFill>
              <a:prstClr val="black"/>
            </a:solidFill>
          </a:ln>
        </p:spPr>
        <p:txBody>
          <a:bodyPr vert="horz" lIns="132770" tIns="66385" rIns="132770" bIns="66385" rtlCol="0" anchor="ctr"/>
          <a:lstStyle/>
          <a:p>
            <a:endParaRPr lang="fr-FR"/>
          </a:p>
        </p:txBody>
      </p:sp>
      <p:sp>
        <p:nvSpPr>
          <p:cNvPr id="5" name="Espace réservé des commentaires 4"/>
          <p:cNvSpPr>
            <a:spLocks noGrp="1"/>
          </p:cNvSpPr>
          <p:nvPr>
            <p:ph type="body" sz="quarter" idx="3"/>
          </p:nvPr>
        </p:nvSpPr>
        <p:spPr>
          <a:xfrm>
            <a:off x="1435738" y="4716662"/>
            <a:ext cx="11485879" cy="4468417"/>
          </a:xfrm>
          <a:prstGeom prst="rect">
            <a:avLst/>
          </a:prstGeom>
        </p:spPr>
        <p:txBody>
          <a:bodyPr vert="horz" lIns="132770" tIns="66385" rIns="132770" bIns="66385"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4" y="9431600"/>
            <a:ext cx="6221518" cy="496490"/>
          </a:xfrm>
          <a:prstGeom prst="rect">
            <a:avLst/>
          </a:prstGeom>
        </p:spPr>
        <p:txBody>
          <a:bodyPr vert="horz" lIns="132770" tIns="66385" rIns="132770" bIns="66385" rtlCol="0" anchor="b"/>
          <a:lstStyle>
            <a:lvl1pPr algn="l">
              <a:defRPr sz="1700"/>
            </a:lvl1pPr>
          </a:lstStyle>
          <a:p>
            <a:endParaRPr lang="fr-FR"/>
          </a:p>
        </p:txBody>
      </p:sp>
      <p:sp>
        <p:nvSpPr>
          <p:cNvPr id="7" name="Espace réservé du numéro de diapositive 6"/>
          <p:cNvSpPr>
            <a:spLocks noGrp="1"/>
          </p:cNvSpPr>
          <p:nvPr>
            <p:ph type="sldNum" sz="quarter" idx="5"/>
          </p:nvPr>
        </p:nvSpPr>
        <p:spPr>
          <a:xfrm>
            <a:off x="8132514" y="9431600"/>
            <a:ext cx="6221518" cy="496490"/>
          </a:xfrm>
          <a:prstGeom prst="rect">
            <a:avLst/>
          </a:prstGeom>
        </p:spPr>
        <p:txBody>
          <a:bodyPr vert="horz" lIns="132770" tIns="66385" rIns="132770" bIns="66385" rtlCol="0" anchor="b"/>
          <a:lstStyle>
            <a:lvl1pPr algn="r">
              <a:defRPr sz="1700"/>
            </a:lvl1pPr>
          </a:lstStyle>
          <a:p>
            <a:fld id="{9E1D70E2-4733-1042-9863-C34E56B88314}" type="slidenum">
              <a:rPr lang="fr-FR" smtClean="0"/>
              <a:t>‹N°›</a:t>
            </a:fld>
            <a:endParaRPr lang="fr-FR"/>
          </a:p>
        </p:txBody>
      </p:sp>
    </p:spTree>
    <p:extLst>
      <p:ext uri="{BB962C8B-B14F-4D97-AF65-F5344CB8AC3E}">
        <p14:creationId xmlns:p14="http://schemas.microsoft.com/office/powerpoint/2010/main" val="2975677356"/>
      </p:ext>
    </p:extLst>
  </p:cSld>
  <p:clrMap bg1="lt1" tx1="dk1" bg2="lt2" tx2="dk2" accent1="accent1" accent2="accent2" accent3="accent3" accent4="accent4" accent5="accent5" accent6="accent6" hlink="hlink" folHlink="folHlink"/>
  <p:notesStyle>
    <a:lvl1pPr marL="0" algn="l" defTabSz="2128785" rtl="0" eaLnBrk="1" latinLnBrk="0" hangingPunct="1">
      <a:defRPr sz="5588" kern="1200">
        <a:solidFill>
          <a:schemeClr val="tx1"/>
        </a:solidFill>
        <a:latin typeface="+mn-lt"/>
        <a:ea typeface="+mn-ea"/>
        <a:cs typeface="+mn-cs"/>
      </a:defRPr>
    </a:lvl1pPr>
    <a:lvl2pPr marL="2128785" algn="l" defTabSz="2128785" rtl="0" eaLnBrk="1" latinLnBrk="0" hangingPunct="1">
      <a:defRPr sz="5588" kern="1200">
        <a:solidFill>
          <a:schemeClr val="tx1"/>
        </a:solidFill>
        <a:latin typeface="+mn-lt"/>
        <a:ea typeface="+mn-ea"/>
        <a:cs typeface="+mn-cs"/>
      </a:defRPr>
    </a:lvl2pPr>
    <a:lvl3pPr marL="4257571" algn="l" defTabSz="2128785" rtl="0" eaLnBrk="1" latinLnBrk="0" hangingPunct="1">
      <a:defRPr sz="5588" kern="1200">
        <a:solidFill>
          <a:schemeClr val="tx1"/>
        </a:solidFill>
        <a:latin typeface="+mn-lt"/>
        <a:ea typeface="+mn-ea"/>
        <a:cs typeface="+mn-cs"/>
      </a:defRPr>
    </a:lvl3pPr>
    <a:lvl4pPr marL="6386361" algn="l" defTabSz="2128785" rtl="0" eaLnBrk="1" latinLnBrk="0" hangingPunct="1">
      <a:defRPr sz="5588" kern="1200">
        <a:solidFill>
          <a:schemeClr val="tx1"/>
        </a:solidFill>
        <a:latin typeface="+mn-lt"/>
        <a:ea typeface="+mn-ea"/>
        <a:cs typeface="+mn-cs"/>
      </a:defRPr>
    </a:lvl4pPr>
    <a:lvl5pPr marL="8515146" algn="l" defTabSz="2128785" rtl="0" eaLnBrk="1" latinLnBrk="0" hangingPunct="1">
      <a:defRPr sz="5588" kern="1200">
        <a:solidFill>
          <a:schemeClr val="tx1"/>
        </a:solidFill>
        <a:latin typeface="+mn-lt"/>
        <a:ea typeface="+mn-ea"/>
        <a:cs typeface="+mn-cs"/>
      </a:defRPr>
    </a:lvl5pPr>
    <a:lvl6pPr marL="10643932" algn="l" defTabSz="2128785" rtl="0" eaLnBrk="1" latinLnBrk="0" hangingPunct="1">
      <a:defRPr sz="5588" kern="1200">
        <a:solidFill>
          <a:schemeClr val="tx1"/>
        </a:solidFill>
        <a:latin typeface="+mn-lt"/>
        <a:ea typeface="+mn-ea"/>
        <a:cs typeface="+mn-cs"/>
      </a:defRPr>
    </a:lvl6pPr>
    <a:lvl7pPr marL="12772717" algn="l" defTabSz="2128785" rtl="0" eaLnBrk="1" latinLnBrk="0" hangingPunct="1">
      <a:defRPr sz="5588" kern="1200">
        <a:solidFill>
          <a:schemeClr val="tx1"/>
        </a:solidFill>
        <a:latin typeface="+mn-lt"/>
        <a:ea typeface="+mn-ea"/>
        <a:cs typeface="+mn-cs"/>
      </a:defRPr>
    </a:lvl7pPr>
    <a:lvl8pPr marL="14901507" algn="l" defTabSz="2128785" rtl="0" eaLnBrk="1" latinLnBrk="0" hangingPunct="1">
      <a:defRPr sz="5588" kern="1200">
        <a:solidFill>
          <a:schemeClr val="tx1"/>
        </a:solidFill>
        <a:latin typeface="+mn-lt"/>
        <a:ea typeface="+mn-ea"/>
        <a:cs typeface="+mn-cs"/>
      </a:defRPr>
    </a:lvl8pPr>
    <a:lvl9pPr marL="17030293" algn="l" defTabSz="2128785" rtl="0" eaLnBrk="1" latinLnBrk="0" hangingPunct="1">
      <a:defRPr sz="558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711700" y="744538"/>
            <a:ext cx="4933950" cy="3722687"/>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E1D70E2-4733-1042-9863-C34E56B88314}" type="slidenum">
              <a:rPr lang="fr-FR" smtClean="0"/>
              <a:t>1</a:t>
            </a:fld>
            <a:endParaRPr lang="fr-FR"/>
          </a:p>
        </p:txBody>
      </p:sp>
    </p:spTree>
    <p:extLst>
      <p:ext uri="{BB962C8B-B14F-4D97-AF65-F5344CB8AC3E}">
        <p14:creationId xmlns:p14="http://schemas.microsoft.com/office/powerpoint/2010/main" val="547433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3186000" y="9953341"/>
            <a:ext cx="36107926" cy="6867946"/>
          </a:xfrm>
        </p:spPr>
        <p:txBody>
          <a:bodyPr/>
          <a:lstStyle/>
          <a:p>
            <a:r>
              <a:rPr lang="fr-FR"/>
              <a:t>Cliquez et modifiez le titre</a:t>
            </a:r>
          </a:p>
        </p:txBody>
      </p:sp>
      <p:sp>
        <p:nvSpPr>
          <p:cNvPr id="3" name="Sous-titre 2"/>
          <p:cNvSpPr>
            <a:spLocks noGrp="1"/>
          </p:cNvSpPr>
          <p:nvPr>
            <p:ph type="subTitle" idx="1"/>
          </p:nvPr>
        </p:nvSpPr>
        <p:spPr>
          <a:xfrm>
            <a:off x="6371987" y="18156291"/>
            <a:ext cx="29735939" cy="8188131"/>
          </a:xfrm>
        </p:spPr>
        <p:txBody>
          <a:bodyPr/>
          <a:lstStyle>
            <a:lvl1pPr marL="0" indent="0" algn="ctr">
              <a:buNone/>
              <a:defRPr>
                <a:solidFill>
                  <a:schemeClr val="tx1">
                    <a:tint val="75000"/>
                  </a:schemeClr>
                </a:solidFill>
              </a:defRPr>
            </a:lvl1pPr>
            <a:lvl2pPr marL="1602029" indent="0" algn="ctr">
              <a:buNone/>
              <a:defRPr>
                <a:solidFill>
                  <a:schemeClr val="tx1">
                    <a:tint val="75000"/>
                  </a:schemeClr>
                </a:solidFill>
              </a:defRPr>
            </a:lvl2pPr>
            <a:lvl3pPr marL="3204058" indent="0" algn="ctr">
              <a:buNone/>
              <a:defRPr>
                <a:solidFill>
                  <a:schemeClr val="tx1">
                    <a:tint val="75000"/>
                  </a:schemeClr>
                </a:solidFill>
              </a:defRPr>
            </a:lvl3pPr>
            <a:lvl4pPr marL="4806086" indent="0" algn="ctr">
              <a:buNone/>
              <a:defRPr>
                <a:solidFill>
                  <a:schemeClr val="tx1">
                    <a:tint val="75000"/>
                  </a:schemeClr>
                </a:solidFill>
              </a:defRPr>
            </a:lvl4pPr>
            <a:lvl5pPr marL="6408115" indent="0" algn="ctr">
              <a:buNone/>
              <a:defRPr>
                <a:solidFill>
                  <a:schemeClr val="tx1">
                    <a:tint val="75000"/>
                  </a:schemeClr>
                </a:solidFill>
              </a:defRPr>
            </a:lvl5pPr>
            <a:lvl6pPr marL="8010144" indent="0" algn="ctr">
              <a:buNone/>
              <a:defRPr>
                <a:solidFill>
                  <a:schemeClr val="tx1">
                    <a:tint val="75000"/>
                  </a:schemeClr>
                </a:solidFill>
              </a:defRPr>
            </a:lvl6pPr>
            <a:lvl7pPr marL="9612173" indent="0" algn="ctr">
              <a:buNone/>
              <a:defRPr>
                <a:solidFill>
                  <a:schemeClr val="tx1">
                    <a:tint val="75000"/>
                  </a:schemeClr>
                </a:solidFill>
              </a:defRPr>
            </a:lvl7pPr>
            <a:lvl8pPr marL="11214202" indent="0" algn="ctr">
              <a:buNone/>
              <a:defRPr>
                <a:solidFill>
                  <a:schemeClr val="tx1">
                    <a:tint val="75000"/>
                  </a:schemeClr>
                </a:solidFill>
              </a:defRPr>
            </a:lvl8pPr>
            <a:lvl9pPr marL="1281623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7FCC1D6D-8E49-C042-9D00-7F8464E70000}" type="datetimeFigureOut">
              <a:rPr lang="fr-FR" smtClean="0"/>
              <a:t>25/06/2020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B2D3673-6FCB-8A4D-A8E0-671ADF875298}" type="slidenum">
              <a:rPr lang="fr-FR" smtClean="0"/>
              <a:t>‹N°›</a:t>
            </a:fld>
            <a:endParaRPr lang="fr-FR"/>
          </a:p>
        </p:txBody>
      </p:sp>
    </p:spTree>
    <p:extLst>
      <p:ext uri="{BB962C8B-B14F-4D97-AF65-F5344CB8AC3E}">
        <p14:creationId xmlns:p14="http://schemas.microsoft.com/office/powerpoint/2010/main" val="4154397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FCC1D6D-8E49-C042-9D00-7F8464E70000}" type="datetimeFigureOut">
              <a:rPr lang="fr-FR" smtClean="0"/>
              <a:t>25/06/2020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B2D3673-6FCB-8A4D-A8E0-671ADF875298}" type="slidenum">
              <a:rPr lang="fr-FR" smtClean="0"/>
              <a:t>‹N°›</a:t>
            </a:fld>
            <a:endParaRPr lang="fr-FR"/>
          </a:p>
        </p:txBody>
      </p:sp>
    </p:spTree>
    <p:extLst>
      <p:ext uri="{BB962C8B-B14F-4D97-AF65-F5344CB8AC3E}">
        <p14:creationId xmlns:p14="http://schemas.microsoft.com/office/powerpoint/2010/main" val="567323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0797940" y="1068017"/>
            <a:ext cx="9557987" cy="2278436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2124005" y="1068017"/>
            <a:ext cx="27965949" cy="2278436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FCC1D6D-8E49-C042-9D00-7F8464E70000}" type="datetimeFigureOut">
              <a:rPr lang="fr-FR" smtClean="0"/>
              <a:t>25/06/2020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B2D3673-6FCB-8A4D-A8E0-671ADF875298}" type="slidenum">
              <a:rPr lang="fr-FR" smtClean="0"/>
              <a:t>‹N°›</a:t>
            </a:fld>
            <a:endParaRPr lang="fr-FR"/>
          </a:p>
        </p:txBody>
      </p:sp>
    </p:spTree>
    <p:extLst>
      <p:ext uri="{BB962C8B-B14F-4D97-AF65-F5344CB8AC3E}">
        <p14:creationId xmlns:p14="http://schemas.microsoft.com/office/powerpoint/2010/main" val="2886104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FCC1D6D-8E49-C042-9D00-7F8464E70000}" type="datetimeFigureOut">
              <a:rPr lang="fr-FR" smtClean="0"/>
              <a:t>25/06/2020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B2D3673-6FCB-8A4D-A8E0-671ADF875298}" type="slidenum">
              <a:rPr lang="fr-FR" smtClean="0"/>
              <a:t>‹N°›</a:t>
            </a:fld>
            <a:endParaRPr lang="fr-FR"/>
          </a:p>
        </p:txBody>
      </p:sp>
    </p:spTree>
    <p:extLst>
      <p:ext uri="{BB962C8B-B14F-4D97-AF65-F5344CB8AC3E}">
        <p14:creationId xmlns:p14="http://schemas.microsoft.com/office/powerpoint/2010/main" val="856346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3355622" y="20589017"/>
            <a:ext cx="36107926" cy="6363605"/>
          </a:xfrm>
        </p:spPr>
        <p:txBody>
          <a:bodyPr anchor="t"/>
          <a:lstStyle>
            <a:lvl1pPr algn="l">
              <a:defRPr sz="14016" b="1" cap="all"/>
            </a:lvl1pPr>
          </a:lstStyle>
          <a:p>
            <a:r>
              <a:rPr lang="fr-FR"/>
              <a:t>Cliquez et modifiez le titre</a:t>
            </a:r>
          </a:p>
        </p:txBody>
      </p:sp>
      <p:sp>
        <p:nvSpPr>
          <p:cNvPr id="3" name="Espace réservé du texte 2"/>
          <p:cNvSpPr>
            <a:spLocks noGrp="1"/>
          </p:cNvSpPr>
          <p:nvPr>
            <p:ph type="body" idx="1"/>
          </p:nvPr>
        </p:nvSpPr>
        <p:spPr>
          <a:xfrm>
            <a:off x="3355622" y="13580147"/>
            <a:ext cx="36107926" cy="7008859"/>
          </a:xfrm>
        </p:spPr>
        <p:txBody>
          <a:bodyPr anchor="b"/>
          <a:lstStyle>
            <a:lvl1pPr marL="0" indent="0">
              <a:buNone/>
              <a:defRPr sz="7008">
                <a:solidFill>
                  <a:schemeClr val="tx1">
                    <a:tint val="75000"/>
                  </a:schemeClr>
                </a:solidFill>
              </a:defRPr>
            </a:lvl1pPr>
            <a:lvl2pPr marL="1602029" indent="0">
              <a:buNone/>
              <a:defRPr sz="6307">
                <a:solidFill>
                  <a:schemeClr val="tx1">
                    <a:tint val="75000"/>
                  </a:schemeClr>
                </a:solidFill>
              </a:defRPr>
            </a:lvl2pPr>
            <a:lvl3pPr marL="3204058" indent="0">
              <a:buNone/>
              <a:defRPr sz="5606">
                <a:solidFill>
                  <a:schemeClr val="tx1">
                    <a:tint val="75000"/>
                  </a:schemeClr>
                </a:solidFill>
              </a:defRPr>
            </a:lvl3pPr>
            <a:lvl4pPr marL="4806086" indent="0">
              <a:buNone/>
              <a:defRPr sz="4906">
                <a:solidFill>
                  <a:schemeClr val="tx1">
                    <a:tint val="75000"/>
                  </a:schemeClr>
                </a:solidFill>
              </a:defRPr>
            </a:lvl4pPr>
            <a:lvl5pPr marL="6408115" indent="0">
              <a:buNone/>
              <a:defRPr sz="4906">
                <a:solidFill>
                  <a:schemeClr val="tx1">
                    <a:tint val="75000"/>
                  </a:schemeClr>
                </a:solidFill>
              </a:defRPr>
            </a:lvl5pPr>
            <a:lvl6pPr marL="8010144" indent="0">
              <a:buNone/>
              <a:defRPr sz="4906">
                <a:solidFill>
                  <a:schemeClr val="tx1">
                    <a:tint val="75000"/>
                  </a:schemeClr>
                </a:solidFill>
              </a:defRPr>
            </a:lvl6pPr>
            <a:lvl7pPr marL="9612173" indent="0">
              <a:buNone/>
              <a:defRPr sz="4906">
                <a:solidFill>
                  <a:schemeClr val="tx1">
                    <a:tint val="75000"/>
                  </a:schemeClr>
                </a:solidFill>
              </a:defRPr>
            </a:lvl7pPr>
            <a:lvl8pPr marL="11214202" indent="0">
              <a:buNone/>
              <a:defRPr sz="4906">
                <a:solidFill>
                  <a:schemeClr val="tx1">
                    <a:tint val="75000"/>
                  </a:schemeClr>
                </a:solidFill>
              </a:defRPr>
            </a:lvl8pPr>
            <a:lvl9pPr marL="12816230" indent="0">
              <a:buNone/>
              <a:defRPr sz="4906">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7FCC1D6D-8E49-C042-9D00-7F8464E70000}" type="datetimeFigureOut">
              <a:rPr lang="fr-FR" smtClean="0"/>
              <a:t>25/06/2020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B2D3673-6FCB-8A4D-A8E0-671ADF875298}" type="slidenum">
              <a:rPr lang="fr-FR" smtClean="0"/>
              <a:t>‹N°›</a:t>
            </a:fld>
            <a:endParaRPr lang="fr-FR"/>
          </a:p>
        </p:txBody>
      </p:sp>
    </p:spTree>
    <p:extLst>
      <p:ext uri="{BB962C8B-B14F-4D97-AF65-F5344CB8AC3E}">
        <p14:creationId xmlns:p14="http://schemas.microsoft.com/office/powerpoint/2010/main" val="2314619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2124011" y="6230110"/>
            <a:ext cx="18761968" cy="17622282"/>
          </a:xfrm>
        </p:spPr>
        <p:txBody>
          <a:bodyPr/>
          <a:lstStyle>
            <a:lvl1pPr>
              <a:defRPr sz="9811"/>
            </a:lvl1pPr>
            <a:lvl2pPr>
              <a:defRPr sz="8410"/>
            </a:lvl2pPr>
            <a:lvl3pPr>
              <a:defRPr sz="7008"/>
            </a:lvl3pPr>
            <a:lvl4pPr>
              <a:defRPr sz="6307"/>
            </a:lvl4pPr>
            <a:lvl5pPr>
              <a:defRPr sz="6307"/>
            </a:lvl5pPr>
            <a:lvl6pPr>
              <a:defRPr sz="6307"/>
            </a:lvl6pPr>
            <a:lvl7pPr>
              <a:defRPr sz="6307"/>
            </a:lvl7pPr>
            <a:lvl8pPr>
              <a:defRPr sz="6307"/>
            </a:lvl8pPr>
            <a:lvl9pPr>
              <a:defRPr sz="6307"/>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21593965" y="6230110"/>
            <a:ext cx="18761968" cy="17622282"/>
          </a:xfrm>
        </p:spPr>
        <p:txBody>
          <a:bodyPr/>
          <a:lstStyle>
            <a:lvl1pPr>
              <a:defRPr sz="9811"/>
            </a:lvl1pPr>
            <a:lvl2pPr>
              <a:defRPr sz="8410"/>
            </a:lvl2pPr>
            <a:lvl3pPr>
              <a:defRPr sz="7008"/>
            </a:lvl3pPr>
            <a:lvl4pPr>
              <a:defRPr sz="6307"/>
            </a:lvl4pPr>
            <a:lvl5pPr>
              <a:defRPr sz="6307"/>
            </a:lvl5pPr>
            <a:lvl6pPr>
              <a:defRPr sz="6307"/>
            </a:lvl6pPr>
            <a:lvl7pPr>
              <a:defRPr sz="6307"/>
            </a:lvl7pPr>
            <a:lvl8pPr>
              <a:defRPr sz="6307"/>
            </a:lvl8pPr>
            <a:lvl9pPr>
              <a:defRPr sz="6307"/>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7FCC1D6D-8E49-C042-9D00-7F8464E70000}" type="datetimeFigureOut">
              <a:rPr lang="fr-FR" smtClean="0"/>
              <a:t>25/06/2020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B2D3673-6FCB-8A4D-A8E0-671ADF875298}" type="slidenum">
              <a:rPr lang="fr-FR" smtClean="0"/>
              <a:t>‹N°›</a:t>
            </a:fld>
            <a:endParaRPr lang="fr-FR"/>
          </a:p>
        </p:txBody>
      </p:sp>
    </p:spTree>
    <p:extLst>
      <p:ext uri="{BB962C8B-B14F-4D97-AF65-F5344CB8AC3E}">
        <p14:creationId xmlns:p14="http://schemas.microsoft.com/office/powerpoint/2010/main" val="2317996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2123996" y="1283109"/>
            <a:ext cx="38231922" cy="5340086"/>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2124005" y="7172041"/>
            <a:ext cx="18769339" cy="2988966"/>
          </a:xfrm>
        </p:spPr>
        <p:txBody>
          <a:bodyPr anchor="b"/>
          <a:lstStyle>
            <a:lvl1pPr marL="0" indent="0">
              <a:buNone/>
              <a:defRPr sz="8410" b="1"/>
            </a:lvl1pPr>
            <a:lvl2pPr marL="1602029" indent="0">
              <a:buNone/>
              <a:defRPr sz="7008" b="1"/>
            </a:lvl2pPr>
            <a:lvl3pPr marL="3204058" indent="0">
              <a:buNone/>
              <a:defRPr sz="6307" b="1"/>
            </a:lvl3pPr>
            <a:lvl4pPr marL="4806086" indent="0">
              <a:buNone/>
              <a:defRPr sz="5606" b="1"/>
            </a:lvl4pPr>
            <a:lvl5pPr marL="6408115" indent="0">
              <a:buNone/>
              <a:defRPr sz="5606" b="1"/>
            </a:lvl5pPr>
            <a:lvl6pPr marL="8010144" indent="0">
              <a:buNone/>
              <a:defRPr sz="5606" b="1"/>
            </a:lvl6pPr>
            <a:lvl7pPr marL="9612173" indent="0">
              <a:buNone/>
              <a:defRPr sz="5606" b="1"/>
            </a:lvl7pPr>
            <a:lvl8pPr marL="11214202" indent="0">
              <a:buNone/>
              <a:defRPr sz="5606" b="1"/>
            </a:lvl8pPr>
            <a:lvl9pPr marL="12816230" indent="0">
              <a:buNone/>
              <a:defRPr sz="5606" b="1"/>
            </a:lvl9pPr>
          </a:lstStyle>
          <a:p>
            <a:pPr lvl="0"/>
            <a:r>
              <a:rPr lang="fr-FR"/>
              <a:t>Cliquez pour modifier les styles du texte du masque</a:t>
            </a:r>
          </a:p>
        </p:txBody>
      </p:sp>
      <p:sp>
        <p:nvSpPr>
          <p:cNvPr id="4" name="Espace réservé du contenu 3"/>
          <p:cNvSpPr>
            <a:spLocks noGrp="1"/>
          </p:cNvSpPr>
          <p:nvPr>
            <p:ph sz="half" idx="2"/>
          </p:nvPr>
        </p:nvSpPr>
        <p:spPr>
          <a:xfrm>
            <a:off x="2124005" y="10160995"/>
            <a:ext cx="18769339" cy="18460381"/>
          </a:xfrm>
        </p:spPr>
        <p:txBody>
          <a:bodyPr/>
          <a:lstStyle>
            <a:lvl1pPr>
              <a:defRPr sz="8410"/>
            </a:lvl1pPr>
            <a:lvl2pPr>
              <a:defRPr sz="7008"/>
            </a:lvl2pPr>
            <a:lvl3pPr>
              <a:defRPr sz="6307"/>
            </a:lvl3pPr>
            <a:lvl4pPr>
              <a:defRPr sz="5606"/>
            </a:lvl4pPr>
            <a:lvl5pPr>
              <a:defRPr sz="5606"/>
            </a:lvl5pPr>
            <a:lvl6pPr>
              <a:defRPr sz="5606"/>
            </a:lvl6pPr>
            <a:lvl7pPr>
              <a:defRPr sz="5606"/>
            </a:lvl7pPr>
            <a:lvl8pPr>
              <a:defRPr sz="5606"/>
            </a:lvl8pPr>
            <a:lvl9pPr>
              <a:defRPr sz="5606"/>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21579229" y="7172041"/>
            <a:ext cx="18776710" cy="2988966"/>
          </a:xfrm>
        </p:spPr>
        <p:txBody>
          <a:bodyPr anchor="b"/>
          <a:lstStyle>
            <a:lvl1pPr marL="0" indent="0">
              <a:buNone/>
              <a:defRPr sz="8410" b="1"/>
            </a:lvl1pPr>
            <a:lvl2pPr marL="1602029" indent="0">
              <a:buNone/>
              <a:defRPr sz="7008" b="1"/>
            </a:lvl2pPr>
            <a:lvl3pPr marL="3204058" indent="0">
              <a:buNone/>
              <a:defRPr sz="6307" b="1"/>
            </a:lvl3pPr>
            <a:lvl4pPr marL="4806086" indent="0">
              <a:buNone/>
              <a:defRPr sz="5606" b="1"/>
            </a:lvl4pPr>
            <a:lvl5pPr marL="6408115" indent="0">
              <a:buNone/>
              <a:defRPr sz="5606" b="1"/>
            </a:lvl5pPr>
            <a:lvl6pPr marL="8010144" indent="0">
              <a:buNone/>
              <a:defRPr sz="5606" b="1"/>
            </a:lvl6pPr>
            <a:lvl7pPr marL="9612173" indent="0">
              <a:buNone/>
              <a:defRPr sz="5606" b="1"/>
            </a:lvl7pPr>
            <a:lvl8pPr marL="11214202" indent="0">
              <a:buNone/>
              <a:defRPr sz="5606" b="1"/>
            </a:lvl8pPr>
            <a:lvl9pPr marL="12816230" indent="0">
              <a:buNone/>
              <a:defRPr sz="5606" b="1"/>
            </a:lvl9pPr>
          </a:lstStyle>
          <a:p>
            <a:pPr lvl="0"/>
            <a:r>
              <a:rPr lang="fr-FR"/>
              <a:t>Cliquez pour modifier les styles du texte du masque</a:t>
            </a:r>
          </a:p>
        </p:txBody>
      </p:sp>
      <p:sp>
        <p:nvSpPr>
          <p:cNvPr id="6" name="Espace réservé du contenu 5"/>
          <p:cNvSpPr>
            <a:spLocks noGrp="1"/>
          </p:cNvSpPr>
          <p:nvPr>
            <p:ph sz="quarter" idx="4"/>
          </p:nvPr>
        </p:nvSpPr>
        <p:spPr>
          <a:xfrm>
            <a:off x="21579229" y="10160995"/>
            <a:ext cx="18776710" cy="18460381"/>
          </a:xfrm>
        </p:spPr>
        <p:txBody>
          <a:bodyPr/>
          <a:lstStyle>
            <a:lvl1pPr>
              <a:defRPr sz="8410"/>
            </a:lvl1pPr>
            <a:lvl2pPr>
              <a:defRPr sz="7008"/>
            </a:lvl2pPr>
            <a:lvl3pPr>
              <a:defRPr sz="6307"/>
            </a:lvl3pPr>
            <a:lvl4pPr>
              <a:defRPr sz="5606"/>
            </a:lvl4pPr>
            <a:lvl5pPr>
              <a:defRPr sz="5606"/>
            </a:lvl5pPr>
            <a:lvl6pPr>
              <a:defRPr sz="5606"/>
            </a:lvl6pPr>
            <a:lvl7pPr>
              <a:defRPr sz="5606"/>
            </a:lvl7pPr>
            <a:lvl8pPr>
              <a:defRPr sz="5606"/>
            </a:lvl8pPr>
            <a:lvl9pPr>
              <a:defRPr sz="5606"/>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7FCC1D6D-8E49-C042-9D00-7F8464E70000}" type="datetimeFigureOut">
              <a:rPr lang="fr-FR" smtClean="0"/>
              <a:t>25/06/2020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B2D3673-6FCB-8A4D-A8E0-671ADF875298}" type="slidenum">
              <a:rPr lang="fr-FR" smtClean="0"/>
              <a:t>‹N°›</a:t>
            </a:fld>
            <a:endParaRPr lang="fr-FR"/>
          </a:p>
        </p:txBody>
      </p:sp>
    </p:spTree>
    <p:extLst>
      <p:ext uri="{BB962C8B-B14F-4D97-AF65-F5344CB8AC3E}">
        <p14:creationId xmlns:p14="http://schemas.microsoft.com/office/powerpoint/2010/main" val="2020627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7FCC1D6D-8E49-C042-9D00-7F8464E70000}" type="datetimeFigureOut">
              <a:rPr lang="fr-FR" smtClean="0"/>
              <a:t>25/06/2020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B2D3673-6FCB-8A4D-A8E0-671ADF875298}" type="slidenum">
              <a:rPr lang="fr-FR" smtClean="0"/>
              <a:t>‹N°›</a:t>
            </a:fld>
            <a:endParaRPr lang="fr-FR"/>
          </a:p>
        </p:txBody>
      </p:sp>
    </p:spTree>
    <p:extLst>
      <p:ext uri="{BB962C8B-B14F-4D97-AF65-F5344CB8AC3E}">
        <p14:creationId xmlns:p14="http://schemas.microsoft.com/office/powerpoint/2010/main" val="1842825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FCC1D6D-8E49-C042-9D00-7F8464E70000}" type="datetimeFigureOut">
              <a:rPr lang="fr-FR" smtClean="0"/>
              <a:t>25/06/2020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B2D3673-6FCB-8A4D-A8E0-671ADF875298}" type="slidenum">
              <a:rPr lang="fr-FR" smtClean="0"/>
              <a:t>‹N°›</a:t>
            </a:fld>
            <a:endParaRPr lang="fr-FR"/>
          </a:p>
        </p:txBody>
      </p:sp>
    </p:spTree>
    <p:extLst>
      <p:ext uri="{BB962C8B-B14F-4D97-AF65-F5344CB8AC3E}">
        <p14:creationId xmlns:p14="http://schemas.microsoft.com/office/powerpoint/2010/main" val="1683797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124030" y="1275704"/>
            <a:ext cx="13975600" cy="5429090"/>
          </a:xfrm>
        </p:spPr>
        <p:txBody>
          <a:bodyPr anchor="b"/>
          <a:lstStyle>
            <a:lvl1pPr algn="l">
              <a:defRPr sz="7008" b="1"/>
            </a:lvl1pPr>
          </a:lstStyle>
          <a:p>
            <a:r>
              <a:rPr lang="fr-FR"/>
              <a:t>Cliquez et modifiez le titre</a:t>
            </a:r>
          </a:p>
        </p:txBody>
      </p:sp>
      <p:sp>
        <p:nvSpPr>
          <p:cNvPr id="3" name="Espace réservé du contenu 2"/>
          <p:cNvSpPr>
            <a:spLocks noGrp="1"/>
          </p:cNvSpPr>
          <p:nvPr>
            <p:ph idx="1"/>
          </p:nvPr>
        </p:nvSpPr>
        <p:spPr>
          <a:xfrm>
            <a:off x="16608475" y="1275708"/>
            <a:ext cx="23747448" cy="27345691"/>
          </a:xfrm>
        </p:spPr>
        <p:txBody>
          <a:bodyPr/>
          <a:lstStyle>
            <a:lvl1pPr>
              <a:defRPr sz="11213"/>
            </a:lvl1pPr>
            <a:lvl2pPr>
              <a:defRPr sz="9811"/>
            </a:lvl2pPr>
            <a:lvl3pPr>
              <a:defRPr sz="8410"/>
            </a:lvl3pPr>
            <a:lvl4pPr>
              <a:defRPr sz="7008"/>
            </a:lvl4pPr>
            <a:lvl5pPr>
              <a:defRPr sz="7008"/>
            </a:lvl5pPr>
            <a:lvl6pPr>
              <a:defRPr sz="7008"/>
            </a:lvl6pPr>
            <a:lvl7pPr>
              <a:defRPr sz="7008"/>
            </a:lvl7pPr>
            <a:lvl8pPr>
              <a:defRPr sz="7008"/>
            </a:lvl8pPr>
            <a:lvl9pPr>
              <a:defRPr sz="7008"/>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2124030" y="6704789"/>
            <a:ext cx="13975600" cy="21916601"/>
          </a:xfrm>
        </p:spPr>
        <p:txBody>
          <a:bodyPr/>
          <a:lstStyle>
            <a:lvl1pPr marL="0" indent="0">
              <a:buNone/>
              <a:defRPr sz="4906"/>
            </a:lvl1pPr>
            <a:lvl2pPr marL="1602029" indent="0">
              <a:buNone/>
              <a:defRPr sz="4205"/>
            </a:lvl2pPr>
            <a:lvl3pPr marL="3204058" indent="0">
              <a:buNone/>
              <a:defRPr sz="3504"/>
            </a:lvl3pPr>
            <a:lvl4pPr marL="4806086" indent="0">
              <a:buNone/>
              <a:defRPr sz="3154"/>
            </a:lvl4pPr>
            <a:lvl5pPr marL="6408115" indent="0">
              <a:buNone/>
              <a:defRPr sz="3154"/>
            </a:lvl5pPr>
            <a:lvl6pPr marL="8010144" indent="0">
              <a:buNone/>
              <a:defRPr sz="3154"/>
            </a:lvl6pPr>
            <a:lvl7pPr marL="9612173" indent="0">
              <a:buNone/>
              <a:defRPr sz="3154"/>
            </a:lvl7pPr>
            <a:lvl8pPr marL="11214202" indent="0">
              <a:buNone/>
              <a:defRPr sz="3154"/>
            </a:lvl8pPr>
            <a:lvl9pPr marL="12816230" indent="0">
              <a:buNone/>
              <a:defRPr sz="3154"/>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7FCC1D6D-8E49-C042-9D00-7F8464E70000}" type="datetimeFigureOut">
              <a:rPr lang="fr-FR" smtClean="0"/>
              <a:t>25/06/2020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B2D3673-6FCB-8A4D-A8E0-671ADF875298}" type="slidenum">
              <a:rPr lang="fr-FR" smtClean="0"/>
              <a:t>‹N°›</a:t>
            </a:fld>
            <a:endParaRPr lang="fr-FR"/>
          </a:p>
        </p:txBody>
      </p:sp>
    </p:spTree>
    <p:extLst>
      <p:ext uri="{BB962C8B-B14F-4D97-AF65-F5344CB8AC3E}">
        <p14:creationId xmlns:p14="http://schemas.microsoft.com/office/powerpoint/2010/main" val="1423480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26360" y="22428366"/>
            <a:ext cx="25487948" cy="2647799"/>
          </a:xfrm>
        </p:spPr>
        <p:txBody>
          <a:bodyPr anchor="b"/>
          <a:lstStyle>
            <a:lvl1pPr algn="l">
              <a:defRPr sz="7008" b="1"/>
            </a:lvl1pPr>
          </a:lstStyle>
          <a:p>
            <a:r>
              <a:rPr lang="fr-FR"/>
              <a:t>Cliquez et modifiez le titre</a:t>
            </a:r>
          </a:p>
        </p:txBody>
      </p:sp>
      <p:sp>
        <p:nvSpPr>
          <p:cNvPr id="3" name="Espace réservé pour une image  2"/>
          <p:cNvSpPr>
            <a:spLocks noGrp="1"/>
          </p:cNvSpPr>
          <p:nvPr>
            <p:ph type="pic" idx="1"/>
          </p:nvPr>
        </p:nvSpPr>
        <p:spPr>
          <a:xfrm>
            <a:off x="8326360" y="2862878"/>
            <a:ext cx="25487948" cy="19224308"/>
          </a:xfrm>
        </p:spPr>
        <p:txBody>
          <a:bodyPr/>
          <a:lstStyle>
            <a:lvl1pPr marL="0" indent="0">
              <a:buNone/>
              <a:defRPr sz="11213"/>
            </a:lvl1pPr>
            <a:lvl2pPr marL="1602029" indent="0">
              <a:buNone/>
              <a:defRPr sz="9811"/>
            </a:lvl2pPr>
            <a:lvl3pPr marL="3204058" indent="0">
              <a:buNone/>
              <a:defRPr sz="8410"/>
            </a:lvl3pPr>
            <a:lvl4pPr marL="4806086" indent="0">
              <a:buNone/>
              <a:defRPr sz="7008"/>
            </a:lvl4pPr>
            <a:lvl5pPr marL="6408115" indent="0">
              <a:buNone/>
              <a:defRPr sz="7008"/>
            </a:lvl5pPr>
            <a:lvl6pPr marL="8010144" indent="0">
              <a:buNone/>
              <a:defRPr sz="7008"/>
            </a:lvl6pPr>
            <a:lvl7pPr marL="9612173" indent="0">
              <a:buNone/>
              <a:defRPr sz="7008"/>
            </a:lvl7pPr>
            <a:lvl8pPr marL="11214202" indent="0">
              <a:buNone/>
              <a:defRPr sz="7008"/>
            </a:lvl8pPr>
            <a:lvl9pPr marL="12816230" indent="0">
              <a:buNone/>
              <a:defRPr sz="7008"/>
            </a:lvl9pPr>
          </a:lstStyle>
          <a:p>
            <a:endParaRPr lang="fr-FR"/>
          </a:p>
        </p:txBody>
      </p:sp>
      <p:sp>
        <p:nvSpPr>
          <p:cNvPr id="4" name="Espace réservé du texte 3"/>
          <p:cNvSpPr>
            <a:spLocks noGrp="1"/>
          </p:cNvSpPr>
          <p:nvPr>
            <p:ph type="body" sz="half" idx="2"/>
          </p:nvPr>
        </p:nvSpPr>
        <p:spPr>
          <a:xfrm>
            <a:off x="8326360" y="25076166"/>
            <a:ext cx="25487948" cy="3760303"/>
          </a:xfrm>
        </p:spPr>
        <p:txBody>
          <a:bodyPr/>
          <a:lstStyle>
            <a:lvl1pPr marL="0" indent="0">
              <a:buNone/>
              <a:defRPr sz="4906"/>
            </a:lvl1pPr>
            <a:lvl2pPr marL="1602029" indent="0">
              <a:buNone/>
              <a:defRPr sz="4205"/>
            </a:lvl2pPr>
            <a:lvl3pPr marL="3204058" indent="0">
              <a:buNone/>
              <a:defRPr sz="3504"/>
            </a:lvl3pPr>
            <a:lvl4pPr marL="4806086" indent="0">
              <a:buNone/>
              <a:defRPr sz="3154"/>
            </a:lvl4pPr>
            <a:lvl5pPr marL="6408115" indent="0">
              <a:buNone/>
              <a:defRPr sz="3154"/>
            </a:lvl5pPr>
            <a:lvl6pPr marL="8010144" indent="0">
              <a:buNone/>
              <a:defRPr sz="3154"/>
            </a:lvl6pPr>
            <a:lvl7pPr marL="9612173" indent="0">
              <a:buNone/>
              <a:defRPr sz="3154"/>
            </a:lvl7pPr>
            <a:lvl8pPr marL="11214202" indent="0">
              <a:buNone/>
              <a:defRPr sz="3154"/>
            </a:lvl8pPr>
            <a:lvl9pPr marL="12816230" indent="0">
              <a:buNone/>
              <a:defRPr sz="3154"/>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7FCC1D6D-8E49-C042-9D00-7F8464E70000}" type="datetimeFigureOut">
              <a:rPr lang="fr-FR" smtClean="0"/>
              <a:t>25/06/2020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B2D3673-6FCB-8A4D-A8E0-671ADF875298}" type="slidenum">
              <a:rPr lang="fr-FR" smtClean="0"/>
              <a:t>‹N°›</a:t>
            </a:fld>
            <a:endParaRPr lang="fr-FR"/>
          </a:p>
        </p:txBody>
      </p:sp>
    </p:spTree>
    <p:extLst>
      <p:ext uri="{BB962C8B-B14F-4D97-AF65-F5344CB8AC3E}">
        <p14:creationId xmlns:p14="http://schemas.microsoft.com/office/powerpoint/2010/main" val="3695352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2123996" y="1283109"/>
            <a:ext cx="38231922" cy="5340086"/>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2123996" y="7476132"/>
            <a:ext cx="38231922" cy="2114525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2123996" y="29696818"/>
            <a:ext cx="9911980" cy="1705863"/>
          </a:xfrm>
          <a:prstGeom prst="rect">
            <a:avLst/>
          </a:prstGeom>
        </p:spPr>
        <p:txBody>
          <a:bodyPr vert="horz" lIns="91440" tIns="45720" rIns="91440" bIns="45720" rtlCol="0" anchor="ctr"/>
          <a:lstStyle>
            <a:lvl1pPr algn="l">
              <a:defRPr sz="4205">
                <a:solidFill>
                  <a:schemeClr val="tx1">
                    <a:tint val="75000"/>
                  </a:schemeClr>
                </a:solidFill>
              </a:defRPr>
            </a:lvl1pPr>
          </a:lstStyle>
          <a:p>
            <a:fld id="{7FCC1D6D-8E49-C042-9D00-7F8464E70000}" type="datetimeFigureOut">
              <a:rPr lang="fr-FR" smtClean="0"/>
              <a:t>25/06/2020</a:t>
            </a:fld>
            <a:endParaRPr lang="fr-FR"/>
          </a:p>
        </p:txBody>
      </p:sp>
      <p:sp>
        <p:nvSpPr>
          <p:cNvPr id="5" name="Espace réservé du pied de page 4"/>
          <p:cNvSpPr>
            <a:spLocks noGrp="1"/>
          </p:cNvSpPr>
          <p:nvPr>
            <p:ph type="ftr" sz="quarter" idx="3"/>
          </p:nvPr>
        </p:nvSpPr>
        <p:spPr>
          <a:xfrm>
            <a:off x="14513977" y="29696818"/>
            <a:ext cx="13451972" cy="1705863"/>
          </a:xfrm>
          <a:prstGeom prst="rect">
            <a:avLst/>
          </a:prstGeom>
        </p:spPr>
        <p:txBody>
          <a:bodyPr vert="horz" lIns="91440" tIns="45720" rIns="91440" bIns="45720" rtlCol="0" anchor="ctr"/>
          <a:lstStyle>
            <a:lvl1pPr algn="ctr">
              <a:defRPr sz="4205">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30443938" y="29696818"/>
            <a:ext cx="9911980" cy="1705863"/>
          </a:xfrm>
          <a:prstGeom prst="rect">
            <a:avLst/>
          </a:prstGeom>
        </p:spPr>
        <p:txBody>
          <a:bodyPr vert="horz" lIns="91440" tIns="45720" rIns="91440" bIns="45720" rtlCol="0" anchor="ctr"/>
          <a:lstStyle>
            <a:lvl1pPr algn="r">
              <a:defRPr sz="4205">
                <a:solidFill>
                  <a:schemeClr val="tx1">
                    <a:tint val="75000"/>
                  </a:schemeClr>
                </a:solidFill>
              </a:defRPr>
            </a:lvl1pPr>
          </a:lstStyle>
          <a:p>
            <a:fld id="{4B2D3673-6FCB-8A4D-A8E0-671ADF875298}" type="slidenum">
              <a:rPr lang="fr-FR" smtClean="0"/>
              <a:t>‹N°›</a:t>
            </a:fld>
            <a:endParaRPr lang="fr-FR"/>
          </a:p>
        </p:txBody>
      </p:sp>
    </p:spTree>
    <p:extLst>
      <p:ext uri="{BB962C8B-B14F-4D97-AF65-F5344CB8AC3E}">
        <p14:creationId xmlns:p14="http://schemas.microsoft.com/office/powerpoint/2010/main" val="1659825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602029" rtl="0" eaLnBrk="1" latinLnBrk="0" hangingPunct="1">
        <a:spcBef>
          <a:spcPct val="0"/>
        </a:spcBef>
        <a:buNone/>
        <a:defRPr sz="15418" kern="1200">
          <a:solidFill>
            <a:schemeClr val="tx1"/>
          </a:solidFill>
          <a:latin typeface="+mj-lt"/>
          <a:ea typeface="+mj-ea"/>
          <a:cs typeface="+mj-cs"/>
        </a:defRPr>
      </a:lvl1pPr>
    </p:titleStyle>
    <p:bodyStyle>
      <a:lvl1pPr marL="1201522" indent="-1201522" algn="l" defTabSz="1602029" rtl="0" eaLnBrk="1" latinLnBrk="0" hangingPunct="1">
        <a:spcBef>
          <a:spcPct val="20000"/>
        </a:spcBef>
        <a:buFont typeface="Arial"/>
        <a:buChar char="•"/>
        <a:defRPr sz="11213" kern="1200">
          <a:solidFill>
            <a:schemeClr val="tx1"/>
          </a:solidFill>
          <a:latin typeface="+mn-lt"/>
          <a:ea typeface="+mn-ea"/>
          <a:cs typeface="+mn-cs"/>
        </a:defRPr>
      </a:lvl1pPr>
      <a:lvl2pPr marL="2603297" indent="-1001268" algn="l" defTabSz="1602029" rtl="0" eaLnBrk="1" latinLnBrk="0" hangingPunct="1">
        <a:spcBef>
          <a:spcPct val="20000"/>
        </a:spcBef>
        <a:buFont typeface="Arial"/>
        <a:buChar char="–"/>
        <a:defRPr sz="9811" kern="1200">
          <a:solidFill>
            <a:schemeClr val="tx1"/>
          </a:solidFill>
          <a:latin typeface="+mn-lt"/>
          <a:ea typeface="+mn-ea"/>
          <a:cs typeface="+mn-cs"/>
        </a:defRPr>
      </a:lvl2pPr>
      <a:lvl3pPr marL="4005072" indent="-801014" algn="l" defTabSz="1602029" rtl="0" eaLnBrk="1" latinLnBrk="0" hangingPunct="1">
        <a:spcBef>
          <a:spcPct val="20000"/>
        </a:spcBef>
        <a:buFont typeface="Arial"/>
        <a:buChar char="•"/>
        <a:defRPr sz="8410" kern="1200">
          <a:solidFill>
            <a:schemeClr val="tx1"/>
          </a:solidFill>
          <a:latin typeface="+mn-lt"/>
          <a:ea typeface="+mn-ea"/>
          <a:cs typeface="+mn-cs"/>
        </a:defRPr>
      </a:lvl3pPr>
      <a:lvl4pPr marL="5607101" indent="-801014" algn="l" defTabSz="1602029" rtl="0" eaLnBrk="1" latinLnBrk="0" hangingPunct="1">
        <a:spcBef>
          <a:spcPct val="20000"/>
        </a:spcBef>
        <a:buFont typeface="Arial"/>
        <a:buChar char="–"/>
        <a:defRPr sz="7008" kern="1200">
          <a:solidFill>
            <a:schemeClr val="tx1"/>
          </a:solidFill>
          <a:latin typeface="+mn-lt"/>
          <a:ea typeface="+mn-ea"/>
          <a:cs typeface="+mn-cs"/>
        </a:defRPr>
      </a:lvl4pPr>
      <a:lvl5pPr marL="7209130" indent="-801014" algn="l" defTabSz="1602029" rtl="0" eaLnBrk="1" latinLnBrk="0" hangingPunct="1">
        <a:spcBef>
          <a:spcPct val="20000"/>
        </a:spcBef>
        <a:buFont typeface="Arial"/>
        <a:buChar char="»"/>
        <a:defRPr sz="7008" kern="1200">
          <a:solidFill>
            <a:schemeClr val="tx1"/>
          </a:solidFill>
          <a:latin typeface="+mn-lt"/>
          <a:ea typeface="+mn-ea"/>
          <a:cs typeface="+mn-cs"/>
        </a:defRPr>
      </a:lvl5pPr>
      <a:lvl6pPr marL="8811158" indent="-801014" algn="l" defTabSz="1602029" rtl="0" eaLnBrk="1" latinLnBrk="0" hangingPunct="1">
        <a:spcBef>
          <a:spcPct val="20000"/>
        </a:spcBef>
        <a:buFont typeface="Arial"/>
        <a:buChar char="•"/>
        <a:defRPr sz="7008" kern="1200">
          <a:solidFill>
            <a:schemeClr val="tx1"/>
          </a:solidFill>
          <a:latin typeface="+mn-lt"/>
          <a:ea typeface="+mn-ea"/>
          <a:cs typeface="+mn-cs"/>
        </a:defRPr>
      </a:lvl6pPr>
      <a:lvl7pPr marL="10413187" indent="-801014" algn="l" defTabSz="1602029" rtl="0" eaLnBrk="1" latinLnBrk="0" hangingPunct="1">
        <a:spcBef>
          <a:spcPct val="20000"/>
        </a:spcBef>
        <a:buFont typeface="Arial"/>
        <a:buChar char="•"/>
        <a:defRPr sz="7008" kern="1200">
          <a:solidFill>
            <a:schemeClr val="tx1"/>
          </a:solidFill>
          <a:latin typeface="+mn-lt"/>
          <a:ea typeface="+mn-ea"/>
          <a:cs typeface="+mn-cs"/>
        </a:defRPr>
      </a:lvl7pPr>
      <a:lvl8pPr marL="12015216" indent="-801014" algn="l" defTabSz="1602029" rtl="0" eaLnBrk="1" latinLnBrk="0" hangingPunct="1">
        <a:spcBef>
          <a:spcPct val="20000"/>
        </a:spcBef>
        <a:buFont typeface="Arial"/>
        <a:buChar char="•"/>
        <a:defRPr sz="7008" kern="1200">
          <a:solidFill>
            <a:schemeClr val="tx1"/>
          </a:solidFill>
          <a:latin typeface="+mn-lt"/>
          <a:ea typeface="+mn-ea"/>
          <a:cs typeface="+mn-cs"/>
        </a:defRPr>
      </a:lvl8pPr>
      <a:lvl9pPr marL="13617245" indent="-801014" algn="l" defTabSz="1602029" rtl="0" eaLnBrk="1" latinLnBrk="0" hangingPunct="1">
        <a:spcBef>
          <a:spcPct val="20000"/>
        </a:spcBef>
        <a:buFont typeface="Arial"/>
        <a:buChar char="•"/>
        <a:defRPr sz="7008" kern="1200">
          <a:solidFill>
            <a:schemeClr val="tx1"/>
          </a:solidFill>
          <a:latin typeface="+mn-lt"/>
          <a:ea typeface="+mn-ea"/>
          <a:cs typeface="+mn-cs"/>
        </a:defRPr>
      </a:lvl9pPr>
    </p:bodyStyle>
    <p:otherStyle>
      <a:defPPr>
        <a:defRPr lang="fr-FR"/>
      </a:defPPr>
      <a:lvl1pPr marL="0" algn="l" defTabSz="1602029" rtl="0" eaLnBrk="1" latinLnBrk="0" hangingPunct="1">
        <a:defRPr sz="6307" kern="1200">
          <a:solidFill>
            <a:schemeClr val="tx1"/>
          </a:solidFill>
          <a:latin typeface="+mn-lt"/>
          <a:ea typeface="+mn-ea"/>
          <a:cs typeface="+mn-cs"/>
        </a:defRPr>
      </a:lvl1pPr>
      <a:lvl2pPr marL="1602029" algn="l" defTabSz="1602029" rtl="0" eaLnBrk="1" latinLnBrk="0" hangingPunct="1">
        <a:defRPr sz="6307" kern="1200">
          <a:solidFill>
            <a:schemeClr val="tx1"/>
          </a:solidFill>
          <a:latin typeface="+mn-lt"/>
          <a:ea typeface="+mn-ea"/>
          <a:cs typeface="+mn-cs"/>
        </a:defRPr>
      </a:lvl2pPr>
      <a:lvl3pPr marL="3204058" algn="l" defTabSz="1602029" rtl="0" eaLnBrk="1" latinLnBrk="0" hangingPunct="1">
        <a:defRPr sz="6307" kern="1200">
          <a:solidFill>
            <a:schemeClr val="tx1"/>
          </a:solidFill>
          <a:latin typeface="+mn-lt"/>
          <a:ea typeface="+mn-ea"/>
          <a:cs typeface="+mn-cs"/>
        </a:defRPr>
      </a:lvl3pPr>
      <a:lvl4pPr marL="4806086" algn="l" defTabSz="1602029" rtl="0" eaLnBrk="1" latinLnBrk="0" hangingPunct="1">
        <a:defRPr sz="6307" kern="1200">
          <a:solidFill>
            <a:schemeClr val="tx1"/>
          </a:solidFill>
          <a:latin typeface="+mn-lt"/>
          <a:ea typeface="+mn-ea"/>
          <a:cs typeface="+mn-cs"/>
        </a:defRPr>
      </a:lvl4pPr>
      <a:lvl5pPr marL="6408115" algn="l" defTabSz="1602029" rtl="0" eaLnBrk="1" latinLnBrk="0" hangingPunct="1">
        <a:defRPr sz="6307" kern="1200">
          <a:solidFill>
            <a:schemeClr val="tx1"/>
          </a:solidFill>
          <a:latin typeface="+mn-lt"/>
          <a:ea typeface="+mn-ea"/>
          <a:cs typeface="+mn-cs"/>
        </a:defRPr>
      </a:lvl5pPr>
      <a:lvl6pPr marL="8010144" algn="l" defTabSz="1602029" rtl="0" eaLnBrk="1" latinLnBrk="0" hangingPunct="1">
        <a:defRPr sz="6307" kern="1200">
          <a:solidFill>
            <a:schemeClr val="tx1"/>
          </a:solidFill>
          <a:latin typeface="+mn-lt"/>
          <a:ea typeface="+mn-ea"/>
          <a:cs typeface="+mn-cs"/>
        </a:defRPr>
      </a:lvl6pPr>
      <a:lvl7pPr marL="9612173" algn="l" defTabSz="1602029" rtl="0" eaLnBrk="1" latinLnBrk="0" hangingPunct="1">
        <a:defRPr sz="6307" kern="1200">
          <a:solidFill>
            <a:schemeClr val="tx1"/>
          </a:solidFill>
          <a:latin typeface="+mn-lt"/>
          <a:ea typeface="+mn-ea"/>
          <a:cs typeface="+mn-cs"/>
        </a:defRPr>
      </a:lvl7pPr>
      <a:lvl8pPr marL="11214202" algn="l" defTabSz="1602029" rtl="0" eaLnBrk="1" latinLnBrk="0" hangingPunct="1">
        <a:defRPr sz="6307" kern="1200">
          <a:solidFill>
            <a:schemeClr val="tx1"/>
          </a:solidFill>
          <a:latin typeface="+mn-lt"/>
          <a:ea typeface="+mn-ea"/>
          <a:cs typeface="+mn-cs"/>
        </a:defRPr>
      </a:lvl8pPr>
      <a:lvl9pPr marL="12816230" algn="l" defTabSz="1602029" rtl="0" eaLnBrk="1" latinLnBrk="0" hangingPunct="1">
        <a:defRPr sz="630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mailto:j-reynes@chu-montpellier.fr"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3"/>
          <p:cNvGraphicFramePr>
            <a:graphicFrameLocks noChangeAspect="1"/>
          </p:cNvGraphicFramePr>
          <p:nvPr>
            <p:extLst>
              <p:ext uri="{D42A27DB-BD31-4B8C-83A1-F6EECF244321}">
                <p14:modId xmlns:p14="http://schemas.microsoft.com/office/powerpoint/2010/main" val="4071101047"/>
              </p:ext>
            </p:extLst>
          </p:nvPr>
        </p:nvGraphicFramePr>
        <p:xfrm>
          <a:off x="626205" y="19980009"/>
          <a:ext cx="12920773" cy="8765562"/>
        </p:xfrm>
        <a:graphic>
          <a:graphicData uri="http://schemas.openxmlformats.org/drawingml/2006/table">
            <a:tbl>
              <a:tblPr firstRow="1" bandRow="1">
                <a:tableStyleId>{FABFCF23-3B69-468F-B69F-88F6DE6A72F2}</a:tableStyleId>
              </a:tblPr>
              <a:tblGrid>
                <a:gridCol w="9019697">
                  <a:extLst>
                    <a:ext uri="{9D8B030D-6E8A-4147-A177-3AD203B41FA5}">
                      <a16:colId xmlns:a16="http://schemas.microsoft.com/office/drawing/2014/main" val="20000"/>
                    </a:ext>
                  </a:extLst>
                </a:gridCol>
                <a:gridCol w="1739691">
                  <a:extLst>
                    <a:ext uri="{9D8B030D-6E8A-4147-A177-3AD203B41FA5}">
                      <a16:colId xmlns:a16="http://schemas.microsoft.com/office/drawing/2014/main" val="20001"/>
                    </a:ext>
                  </a:extLst>
                </a:gridCol>
                <a:gridCol w="2161385">
                  <a:extLst>
                    <a:ext uri="{9D8B030D-6E8A-4147-A177-3AD203B41FA5}">
                      <a16:colId xmlns:a16="http://schemas.microsoft.com/office/drawing/2014/main" val="20002"/>
                    </a:ext>
                  </a:extLst>
                </a:gridCol>
              </a:tblGrid>
              <a:tr h="721994">
                <a:tc gridSpan="3">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3600" b="1" noProof="0" dirty="0">
                          <a:solidFill>
                            <a:srgbClr val="FF0000"/>
                          </a:solidFill>
                          <a:latin typeface="+mn-lt"/>
                          <a:cs typeface="Arial"/>
                        </a:rPr>
                        <a:t>BASELINE</a:t>
                      </a:r>
                      <a:r>
                        <a:rPr lang="en-GB" sz="3600" b="1" baseline="0" noProof="0" dirty="0">
                          <a:solidFill>
                            <a:srgbClr val="FF0000"/>
                          </a:solidFill>
                          <a:latin typeface="+mn-lt"/>
                          <a:cs typeface="Arial"/>
                        </a:rPr>
                        <a:t> (</a:t>
                      </a:r>
                      <a:r>
                        <a:rPr lang="en-GB" sz="3600" b="1" noProof="0" dirty="0">
                          <a:solidFill>
                            <a:srgbClr val="FF0000"/>
                          </a:solidFill>
                          <a:latin typeface="+mn-lt"/>
                          <a:cs typeface="Arial"/>
                        </a:rPr>
                        <a:t>SWITCH) CHARACTERISTICS (n= 27)</a:t>
                      </a:r>
                    </a:p>
                  </a:txBody>
                  <a:tcPr marL="320405" marR="320405" marT="160203" marB="160203">
                    <a:solidFill>
                      <a:schemeClr val="accent1">
                        <a:lumMod val="20000"/>
                        <a:lumOff val="80000"/>
                      </a:schemeClr>
                    </a:solidFill>
                  </a:tcPr>
                </a:tc>
                <a:tc hMerge="1">
                  <a:txBody>
                    <a:bodyPr/>
                    <a:lstStyle/>
                    <a:p>
                      <a:endParaRPr lang="fr-FR" sz="700" b="1" dirty="0">
                        <a:solidFill>
                          <a:srgbClr val="000000"/>
                        </a:solidFill>
                        <a:latin typeface="+mn-lt"/>
                        <a:cs typeface="Arial"/>
                      </a:endParaRPr>
                    </a:p>
                  </a:txBody>
                  <a:tcPr>
                    <a:solidFill>
                      <a:schemeClr val="bg1"/>
                    </a:solidFill>
                  </a:tcPr>
                </a:tc>
                <a:tc hMerge="1">
                  <a:txBody>
                    <a:bodyPr/>
                    <a:lstStyle/>
                    <a:p>
                      <a:endParaRPr lang="fr-FR" sz="700" b="1" dirty="0">
                        <a:solidFill>
                          <a:srgbClr val="000000"/>
                        </a:solidFill>
                        <a:latin typeface="+mn-lt"/>
                        <a:cs typeface="Arial"/>
                      </a:endParaRPr>
                    </a:p>
                  </a:txBody>
                  <a:tcPr>
                    <a:solidFill>
                      <a:schemeClr val="bg1"/>
                    </a:solidFill>
                  </a:tcPr>
                </a:tc>
                <a:extLst>
                  <a:ext uri="{0D108BD9-81ED-4DB2-BD59-A6C34878D82A}">
                    <a16:rowId xmlns:a16="http://schemas.microsoft.com/office/drawing/2014/main" val="10008"/>
                  </a:ext>
                </a:extLst>
              </a:tr>
              <a:tr h="72199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800" b="1" noProof="0" dirty="0">
                          <a:solidFill>
                            <a:srgbClr val="000000"/>
                          </a:solidFill>
                          <a:latin typeface="+mn-lt"/>
                          <a:cs typeface="Arial"/>
                        </a:rPr>
                        <a:t>Age (</a:t>
                      </a:r>
                      <a:r>
                        <a:rPr lang="en-GB" sz="2800" b="1" baseline="0" noProof="0" dirty="0">
                          <a:solidFill>
                            <a:srgbClr val="000000"/>
                          </a:solidFill>
                          <a:latin typeface="+mn-lt"/>
                          <a:cs typeface="Arial"/>
                        </a:rPr>
                        <a:t>Median, years); </a:t>
                      </a:r>
                    </a:p>
                    <a:p>
                      <a:pPr marL="0" marR="0" indent="0" algn="l" defTabSz="457200" rtl="0" eaLnBrk="1" fontAlgn="auto" latinLnBrk="0" hangingPunct="1">
                        <a:lnSpc>
                          <a:spcPct val="100000"/>
                        </a:lnSpc>
                        <a:spcBef>
                          <a:spcPts val="0"/>
                        </a:spcBef>
                        <a:spcAft>
                          <a:spcPts val="0"/>
                        </a:spcAft>
                        <a:buClrTx/>
                        <a:buSzTx/>
                        <a:buFontTx/>
                        <a:buNone/>
                        <a:tabLst/>
                        <a:defRPr/>
                      </a:pPr>
                      <a:r>
                        <a:rPr lang="en-GB" sz="2800" b="1" baseline="0" noProof="0" dirty="0">
                          <a:solidFill>
                            <a:srgbClr val="000000"/>
                          </a:solidFill>
                          <a:latin typeface="+mn-lt"/>
                          <a:cs typeface="Arial"/>
                        </a:rPr>
                        <a:t>Male (%); Caucasians (%)</a:t>
                      </a:r>
                      <a:endParaRPr lang="en-GB" sz="2800" b="1" noProof="0" dirty="0">
                        <a:solidFill>
                          <a:srgbClr val="000000"/>
                        </a:solidFill>
                        <a:latin typeface="+mn-lt"/>
                        <a:cs typeface="Arial"/>
                      </a:endParaRPr>
                    </a:p>
                  </a:txBody>
                  <a:tcPr marL="320405" marR="320405" marT="160203" marB="160203">
                    <a:solidFill>
                      <a:schemeClr val="bg1"/>
                    </a:solidFill>
                  </a:tcPr>
                </a:tc>
                <a:tc>
                  <a:txBody>
                    <a:bodyPr/>
                    <a:lstStyle/>
                    <a:p>
                      <a:r>
                        <a:rPr lang="en-GB" sz="2800" b="1" noProof="0" dirty="0">
                          <a:solidFill>
                            <a:srgbClr val="000000"/>
                          </a:solidFill>
                          <a:latin typeface="+mn-lt"/>
                          <a:cs typeface="Arial"/>
                        </a:rPr>
                        <a:t>59</a:t>
                      </a:r>
                      <a:endParaRPr lang="en-GB" sz="2800" b="1" baseline="0" noProof="0" dirty="0">
                        <a:solidFill>
                          <a:srgbClr val="000000"/>
                        </a:solidFill>
                        <a:latin typeface="+mn-lt"/>
                        <a:cs typeface="Arial"/>
                      </a:endParaRPr>
                    </a:p>
                    <a:p>
                      <a:r>
                        <a:rPr lang="en-GB" sz="2800" b="1" baseline="0" noProof="0" dirty="0">
                          <a:solidFill>
                            <a:srgbClr val="000000"/>
                          </a:solidFill>
                          <a:latin typeface="+mn-lt"/>
                          <a:cs typeface="Arial"/>
                        </a:rPr>
                        <a:t>74; 100</a:t>
                      </a:r>
                      <a:endParaRPr lang="en-GB" sz="2800" b="1" noProof="0" dirty="0">
                        <a:solidFill>
                          <a:srgbClr val="000000"/>
                        </a:solidFill>
                        <a:latin typeface="+mn-lt"/>
                        <a:cs typeface="Arial"/>
                      </a:endParaRPr>
                    </a:p>
                  </a:txBody>
                  <a:tcPr marL="320405" marR="320405" marT="160203" marB="160203">
                    <a:solidFill>
                      <a:schemeClr val="bg1"/>
                    </a:solidFill>
                  </a:tcPr>
                </a:tc>
                <a:tc>
                  <a:txBody>
                    <a:bodyPr/>
                    <a:lstStyle/>
                    <a:p>
                      <a:endParaRPr lang="en-GB" sz="2800" b="1" noProof="0" dirty="0">
                        <a:solidFill>
                          <a:srgbClr val="000000"/>
                        </a:solidFill>
                        <a:latin typeface="+mn-lt"/>
                        <a:cs typeface="Arial"/>
                      </a:endParaRPr>
                    </a:p>
                  </a:txBody>
                  <a:tcPr marL="320405" marR="320405" marT="160203" marB="160203">
                    <a:solidFill>
                      <a:schemeClr val="bg1"/>
                    </a:solidFill>
                  </a:tcPr>
                </a:tc>
                <a:extLst>
                  <a:ext uri="{0D108BD9-81ED-4DB2-BD59-A6C34878D82A}">
                    <a16:rowId xmlns:a16="http://schemas.microsoft.com/office/drawing/2014/main" val="10000"/>
                  </a:ext>
                </a:extLst>
              </a:tr>
              <a:tr h="1239344">
                <a:tc>
                  <a:txBody>
                    <a:bodyPr/>
                    <a:lstStyle/>
                    <a:p>
                      <a:r>
                        <a:rPr lang="en-GB" sz="2800" b="1" noProof="0" dirty="0">
                          <a:latin typeface="+mn-lt"/>
                          <a:cs typeface="Arial"/>
                        </a:rPr>
                        <a:t>Baseline CD4+</a:t>
                      </a:r>
                      <a:r>
                        <a:rPr lang="en-GB" sz="2800" b="1" baseline="0" noProof="0" dirty="0">
                          <a:latin typeface="+mn-lt"/>
                          <a:cs typeface="Arial"/>
                        </a:rPr>
                        <a:t> cells counts (cells/mm3):  </a:t>
                      </a:r>
                    </a:p>
                    <a:p>
                      <a:r>
                        <a:rPr lang="en-GB" sz="2800" b="1" baseline="0" noProof="0" dirty="0">
                          <a:latin typeface="+mn-lt"/>
                          <a:cs typeface="Arial"/>
                        </a:rPr>
                        <a:t>Median (range)</a:t>
                      </a:r>
                      <a:endParaRPr lang="en-GB" sz="2800" b="1" noProof="0" dirty="0">
                        <a:latin typeface="+mn-lt"/>
                        <a:cs typeface="Arial"/>
                      </a:endParaRPr>
                    </a:p>
                  </a:txBody>
                  <a:tcPr marL="320405" marR="320405" marT="160203" marB="160203"/>
                </a:tc>
                <a:tc>
                  <a:txBody>
                    <a:bodyPr/>
                    <a:lstStyle/>
                    <a:p>
                      <a:endParaRPr lang="en-GB" sz="2800" b="1" noProof="0" dirty="0">
                        <a:latin typeface="+mn-lt"/>
                        <a:cs typeface="Arial"/>
                      </a:endParaRPr>
                    </a:p>
                    <a:p>
                      <a:r>
                        <a:rPr lang="en-GB" sz="2800" b="1" noProof="0" dirty="0">
                          <a:latin typeface="+mn-lt"/>
                          <a:cs typeface="Arial"/>
                        </a:rPr>
                        <a:t>601</a:t>
                      </a:r>
                    </a:p>
                    <a:p>
                      <a:endParaRPr lang="en-GB" sz="2800" b="1" noProof="0" dirty="0">
                        <a:latin typeface="+mn-lt"/>
                        <a:cs typeface="Arial"/>
                      </a:endParaRPr>
                    </a:p>
                  </a:txBody>
                  <a:tcPr marL="320405" marR="320405" marT="160203" marB="160203"/>
                </a:tc>
                <a:tc>
                  <a:txBody>
                    <a:bodyPr/>
                    <a:lstStyle/>
                    <a:p>
                      <a:endParaRPr lang="en-GB" sz="2800" b="1" noProof="0" dirty="0">
                        <a:latin typeface="+mn-lt"/>
                        <a:cs typeface="Arial"/>
                      </a:endParaRPr>
                    </a:p>
                    <a:p>
                      <a:r>
                        <a:rPr lang="en-GB" sz="2800" b="1" noProof="0" dirty="0">
                          <a:latin typeface="+mn-lt"/>
                          <a:cs typeface="Arial"/>
                        </a:rPr>
                        <a:t>(196-153)</a:t>
                      </a:r>
                    </a:p>
                  </a:txBody>
                  <a:tcPr marL="320405" marR="320405" marT="160203" marB="160203"/>
                </a:tc>
                <a:extLst>
                  <a:ext uri="{0D108BD9-81ED-4DB2-BD59-A6C34878D82A}">
                    <a16:rowId xmlns:a16="http://schemas.microsoft.com/office/drawing/2014/main" val="10002"/>
                  </a:ext>
                </a:extLst>
              </a:tr>
              <a:tr h="691717">
                <a:tc>
                  <a:txBody>
                    <a:bodyPr/>
                    <a:lstStyle/>
                    <a:p>
                      <a:r>
                        <a:rPr lang="en-GB" sz="2800" b="1" noProof="0" dirty="0">
                          <a:latin typeface="+mn-lt"/>
                          <a:cs typeface="Arial"/>
                        </a:rPr>
                        <a:t>Nadir CD4+</a:t>
                      </a:r>
                      <a:r>
                        <a:rPr lang="en-GB" sz="2800" b="1" baseline="0" noProof="0" dirty="0">
                          <a:latin typeface="+mn-lt"/>
                          <a:cs typeface="Arial"/>
                        </a:rPr>
                        <a:t> cells counts (cells/mm3):  </a:t>
                      </a:r>
                    </a:p>
                    <a:p>
                      <a:r>
                        <a:rPr lang="en-GB" sz="2800" b="1" baseline="0" noProof="0" dirty="0">
                          <a:latin typeface="+mn-lt"/>
                          <a:cs typeface="Arial"/>
                        </a:rPr>
                        <a:t>Median (range)</a:t>
                      </a:r>
                    </a:p>
                    <a:p>
                      <a:pPr marL="0" indent="0">
                        <a:buFontTx/>
                        <a:buNone/>
                      </a:pPr>
                      <a:r>
                        <a:rPr lang="en-GB" sz="2800" b="1" baseline="0" noProof="0" dirty="0">
                          <a:latin typeface="+mn-lt"/>
                          <a:cs typeface="Arial"/>
                        </a:rPr>
                        <a:t>Nadir &lt; 200/mm</a:t>
                      </a:r>
                      <a:r>
                        <a:rPr lang="en-GB" sz="2800" b="1" baseline="30000" noProof="0" dirty="0">
                          <a:latin typeface="+mn-lt"/>
                          <a:cs typeface="Arial"/>
                        </a:rPr>
                        <a:t>3</a:t>
                      </a:r>
                      <a:r>
                        <a:rPr lang="en-GB" sz="2800" b="1" baseline="0" noProof="0" dirty="0">
                          <a:latin typeface="+mn-lt"/>
                          <a:cs typeface="Arial"/>
                        </a:rPr>
                        <a:t> : n  (</a:t>
                      </a:r>
                      <a:r>
                        <a:rPr lang="en-GB" sz="2800" b="1" noProof="0" dirty="0">
                          <a:latin typeface="+mn-lt"/>
                          <a:cs typeface="Arial"/>
                        </a:rPr>
                        <a:t>%)</a:t>
                      </a:r>
                    </a:p>
                  </a:txBody>
                  <a:tcPr marL="320405" marR="320405" marT="160203" marB="160203"/>
                </a:tc>
                <a:tc>
                  <a:txBody>
                    <a:bodyPr/>
                    <a:lstStyle/>
                    <a:p>
                      <a:endParaRPr lang="en-GB" sz="2800" b="1" noProof="0" dirty="0">
                        <a:latin typeface="+mn-lt"/>
                        <a:cs typeface="Arial"/>
                      </a:endParaRPr>
                    </a:p>
                    <a:p>
                      <a:r>
                        <a:rPr lang="en-GB" sz="2800" b="1" noProof="0" dirty="0">
                          <a:latin typeface="+mn-lt"/>
                          <a:cs typeface="Arial"/>
                        </a:rPr>
                        <a:t>167</a:t>
                      </a:r>
                    </a:p>
                    <a:p>
                      <a:r>
                        <a:rPr lang="en-GB" sz="2800" b="1" noProof="0" dirty="0">
                          <a:latin typeface="+mn-lt"/>
                          <a:cs typeface="Arial"/>
                        </a:rPr>
                        <a:t>17</a:t>
                      </a:r>
                    </a:p>
                  </a:txBody>
                  <a:tcPr marL="320405" marR="320405" marT="160203" marB="160203"/>
                </a:tc>
                <a:tc>
                  <a:txBody>
                    <a:bodyPr/>
                    <a:lstStyle/>
                    <a:p>
                      <a:endParaRPr lang="en-GB" sz="2800" b="1" noProof="0" dirty="0">
                        <a:latin typeface="+mn-lt"/>
                        <a:cs typeface="Arial"/>
                      </a:endParaRPr>
                    </a:p>
                    <a:p>
                      <a:r>
                        <a:rPr lang="en-GB" sz="2800" b="1" noProof="0" dirty="0">
                          <a:latin typeface="+mn-lt"/>
                          <a:cs typeface="Arial"/>
                        </a:rPr>
                        <a:t>(8-450)</a:t>
                      </a:r>
                    </a:p>
                    <a:p>
                      <a:r>
                        <a:rPr lang="en-GB" sz="2800" b="1" noProof="0" dirty="0">
                          <a:latin typeface="+mn-lt"/>
                          <a:cs typeface="Arial"/>
                        </a:rPr>
                        <a:t>(63%)</a:t>
                      </a:r>
                    </a:p>
                  </a:txBody>
                  <a:tcPr marL="320405" marR="320405" marT="160203" marB="160203"/>
                </a:tc>
                <a:extLst>
                  <a:ext uri="{0D108BD9-81ED-4DB2-BD59-A6C34878D82A}">
                    <a16:rowId xmlns:a16="http://schemas.microsoft.com/office/drawing/2014/main" val="10003"/>
                  </a:ext>
                </a:extLst>
              </a:tr>
              <a:tr h="691717">
                <a:tc>
                  <a:txBody>
                    <a:bodyPr/>
                    <a:lstStyle/>
                    <a:p>
                      <a:r>
                        <a:rPr lang="en-GB" sz="2800" b="1" noProof="0" dirty="0">
                          <a:latin typeface="+mn-lt"/>
                          <a:cs typeface="Arial"/>
                        </a:rPr>
                        <a:t>Duration of ARV therapy (months): Median (range)</a:t>
                      </a:r>
                    </a:p>
                  </a:txBody>
                  <a:tcPr marL="320405" marR="320405" marT="160203" marB="160203"/>
                </a:tc>
                <a:tc>
                  <a:txBody>
                    <a:bodyPr/>
                    <a:lstStyle/>
                    <a:p>
                      <a:r>
                        <a:rPr lang="en-GB" sz="2800" b="1" noProof="0" dirty="0">
                          <a:latin typeface="+mn-lt"/>
                          <a:cs typeface="Arial"/>
                        </a:rPr>
                        <a:t>215</a:t>
                      </a:r>
                    </a:p>
                  </a:txBody>
                  <a:tcPr marL="320405" marR="320405" marT="160203" marB="160203"/>
                </a:tc>
                <a:tc>
                  <a:txBody>
                    <a:bodyPr/>
                    <a:lstStyle/>
                    <a:p>
                      <a:r>
                        <a:rPr lang="en-GB" sz="2800" b="1" noProof="0" dirty="0">
                          <a:latin typeface="+mn-lt"/>
                          <a:cs typeface="Arial"/>
                        </a:rPr>
                        <a:t>(22-329)</a:t>
                      </a:r>
                    </a:p>
                  </a:txBody>
                  <a:tcPr marL="320405" marR="320405" marT="160203" marB="160203"/>
                </a:tc>
                <a:extLst>
                  <a:ext uri="{0D108BD9-81ED-4DB2-BD59-A6C34878D82A}">
                    <a16:rowId xmlns:a16="http://schemas.microsoft.com/office/drawing/2014/main" val="10005"/>
                  </a:ext>
                </a:extLst>
              </a:tr>
              <a:tr h="652513">
                <a:tc>
                  <a:txBody>
                    <a:bodyPr/>
                    <a:lstStyle/>
                    <a:p>
                      <a:r>
                        <a:rPr lang="en-GB" sz="2800" b="1" noProof="0" dirty="0">
                          <a:latin typeface="+mn-lt"/>
                          <a:cs typeface="Arial"/>
                        </a:rPr>
                        <a:t>Duration</a:t>
                      </a:r>
                      <a:r>
                        <a:rPr lang="en-GB" sz="2800" b="1" baseline="0" noProof="0" dirty="0">
                          <a:latin typeface="+mn-lt"/>
                          <a:cs typeface="Arial"/>
                        </a:rPr>
                        <a:t> of last HAART </a:t>
                      </a:r>
                      <a:r>
                        <a:rPr lang="en-GB" sz="2800" b="1" noProof="0" dirty="0">
                          <a:latin typeface="+mn-lt"/>
                          <a:cs typeface="Arial"/>
                        </a:rPr>
                        <a:t>(months) :</a:t>
                      </a:r>
                      <a:r>
                        <a:rPr lang="en-GB" sz="2800" b="1" baseline="0" noProof="0" dirty="0">
                          <a:latin typeface="+mn-lt"/>
                          <a:cs typeface="Arial"/>
                        </a:rPr>
                        <a:t> Median </a:t>
                      </a:r>
                      <a:r>
                        <a:rPr lang="en-GB" sz="2800" b="1" noProof="0" dirty="0">
                          <a:latin typeface="+mn-lt"/>
                          <a:cs typeface="Arial"/>
                        </a:rPr>
                        <a:t>(range)</a:t>
                      </a:r>
                    </a:p>
                  </a:txBody>
                  <a:tcPr marL="320405" marR="320405" marT="160203" marB="160203"/>
                </a:tc>
                <a:tc>
                  <a:txBody>
                    <a:bodyPr/>
                    <a:lstStyle/>
                    <a:p>
                      <a:r>
                        <a:rPr lang="en-GB" sz="2800" b="1" noProof="0" dirty="0">
                          <a:latin typeface="+mn-lt"/>
                          <a:cs typeface="Arial"/>
                        </a:rPr>
                        <a:t>51</a:t>
                      </a:r>
                    </a:p>
                  </a:txBody>
                  <a:tcPr marL="320405" marR="320405" marT="160203" marB="160203"/>
                </a:tc>
                <a:tc>
                  <a:txBody>
                    <a:bodyPr/>
                    <a:lstStyle/>
                    <a:p>
                      <a:r>
                        <a:rPr lang="en-GB" sz="2800" b="1" noProof="0" dirty="0">
                          <a:latin typeface="+mn-lt"/>
                          <a:cs typeface="Arial"/>
                        </a:rPr>
                        <a:t>(13-108)</a:t>
                      </a:r>
                    </a:p>
                  </a:txBody>
                  <a:tcPr marL="320405" marR="320405" marT="160203" marB="160203"/>
                </a:tc>
                <a:extLst>
                  <a:ext uri="{0D108BD9-81ED-4DB2-BD59-A6C34878D82A}">
                    <a16:rowId xmlns:a16="http://schemas.microsoft.com/office/drawing/2014/main" val="10006"/>
                  </a:ext>
                </a:extLst>
              </a:tr>
              <a:tr h="1888291">
                <a:tc>
                  <a:txBody>
                    <a:bodyPr/>
                    <a:lstStyle/>
                    <a:p>
                      <a:r>
                        <a:rPr lang="en-GB" sz="2800" b="1" noProof="0" dirty="0">
                          <a:latin typeface="+mn-lt"/>
                          <a:cs typeface="Arial"/>
                        </a:rPr>
                        <a:t>Regimen at switching: n (%)</a:t>
                      </a:r>
                    </a:p>
                    <a:p>
                      <a:pPr marL="285750" indent="-285750">
                        <a:lnSpc>
                          <a:spcPct val="100000"/>
                        </a:lnSpc>
                        <a:buFontTx/>
                        <a:buChar char="-"/>
                      </a:pPr>
                      <a:r>
                        <a:rPr lang="en-GB" sz="2800" b="1" noProof="0" dirty="0" err="1">
                          <a:latin typeface="+mn-lt"/>
                          <a:cs typeface="Arial"/>
                        </a:rPr>
                        <a:t>Tenofovir</a:t>
                      </a:r>
                      <a:r>
                        <a:rPr lang="en-GB" sz="2800" b="1" baseline="0" noProof="0" dirty="0">
                          <a:latin typeface="+mn-lt"/>
                          <a:cs typeface="Arial"/>
                        </a:rPr>
                        <a:t> (TDF) containing regimen</a:t>
                      </a:r>
                    </a:p>
                    <a:p>
                      <a:pPr marL="285750" indent="-285750">
                        <a:lnSpc>
                          <a:spcPct val="100000"/>
                        </a:lnSpc>
                        <a:buFontTx/>
                        <a:buChar char="-"/>
                      </a:pPr>
                      <a:r>
                        <a:rPr lang="en-GB" sz="2800" b="1" baseline="0" noProof="0" dirty="0">
                          <a:latin typeface="+mn-lt"/>
                          <a:cs typeface="Arial"/>
                        </a:rPr>
                        <a:t>PI/Ritonavir containing regimen</a:t>
                      </a:r>
                    </a:p>
                    <a:p>
                      <a:pPr marL="285750" indent="-285750">
                        <a:lnSpc>
                          <a:spcPct val="100000"/>
                        </a:lnSpc>
                        <a:buFontTx/>
                        <a:buChar char="-"/>
                      </a:pPr>
                      <a:r>
                        <a:rPr lang="en-GB" sz="2800" b="1" baseline="0" noProof="0" dirty="0" err="1">
                          <a:latin typeface="+mn-lt"/>
                          <a:cs typeface="Arial"/>
                        </a:rPr>
                        <a:t>Raltegravir</a:t>
                      </a:r>
                      <a:r>
                        <a:rPr lang="en-GB" sz="2800" b="1" baseline="0" noProof="0" dirty="0">
                          <a:latin typeface="+mn-lt"/>
                          <a:cs typeface="Arial"/>
                        </a:rPr>
                        <a:t> containing regimen</a:t>
                      </a:r>
                      <a:endParaRPr lang="en-GB" sz="2800" b="1" noProof="0" dirty="0">
                        <a:latin typeface="+mn-lt"/>
                        <a:cs typeface="Arial"/>
                      </a:endParaRPr>
                    </a:p>
                  </a:txBody>
                  <a:tcPr marL="320405" marR="320405" marT="160203" marB="160203"/>
                </a:tc>
                <a:tc>
                  <a:txBody>
                    <a:bodyPr/>
                    <a:lstStyle/>
                    <a:p>
                      <a:endParaRPr lang="en-GB" sz="2800" b="1" noProof="0">
                        <a:latin typeface="+mn-lt"/>
                        <a:cs typeface="Arial"/>
                      </a:endParaRPr>
                    </a:p>
                    <a:p>
                      <a:r>
                        <a:rPr lang="en-GB" sz="2800" b="1" noProof="0">
                          <a:latin typeface="+mn-lt"/>
                          <a:cs typeface="Arial"/>
                        </a:rPr>
                        <a:t>13</a:t>
                      </a:r>
                    </a:p>
                    <a:p>
                      <a:r>
                        <a:rPr lang="en-GB" sz="2800" b="1" noProof="0">
                          <a:latin typeface="+mn-lt"/>
                          <a:cs typeface="Arial"/>
                        </a:rPr>
                        <a:t>22</a:t>
                      </a:r>
                    </a:p>
                    <a:p>
                      <a:r>
                        <a:rPr lang="en-GB" sz="2800" b="1" noProof="0">
                          <a:latin typeface="+mn-lt"/>
                          <a:cs typeface="Arial"/>
                        </a:rPr>
                        <a:t>7</a:t>
                      </a:r>
                    </a:p>
                  </a:txBody>
                  <a:tcPr marL="320405" marR="320405" marT="160203" marB="160203"/>
                </a:tc>
                <a:tc>
                  <a:txBody>
                    <a:bodyPr/>
                    <a:lstStyle/>
                    <a:p>
                      <a:endParaRPr lang="en-GB" sz="2800" b="1" noProof="0" dirty="0">
                        <a:latin typeface="+mn-lt"/>
                        <a:cs typeface="Arial"/>
                      </a:endParaRPr>
                    </a:p>
                    <a:p>
                      <a:r>
                        <a:rPr lang="en-GB" sz="2800" b="1" noProof="0" dirty="0">
                          <a:latin typeface="+mn-lt"/>
                          <a:cs typeface="Arial"/>
                        </a:rPr>
                        <a:t>(48%)</a:t>
                      </a:r>
                    </a:p>
                    <a:p>
                      <a:r>
                        <a:rPr lang="en-GB" sz="2800" b="1" noProof="0" dirty="0">
                          <a:latin typeface="+mn-lt"/>
                          <a:cs typeface="Arial"/>
                        </a:rPr>
                        <a:t>(81%)</a:t>
                      </a:r>
                    </a:p>
                    <a:p>
                      <a:r>
                        <a:rPr lang="en-GB" sz="2800" b="1" noProof="0" dirty="0">
                          <a:latin typeface="+mn-lt"/>
                          <a:cs typeface="Arial"/>
                        </a:rPr>
                        <a:t>(26%)</a:t>
                      </a:r>
                    </a:p>
                  </a:txBody>
                  <a:tcPr marL="320405" marR="320405" marT="160203" marB="160203"/>
                </a:tc>
                <a:extLst>
                  <a:ext uri="{0D108BD9-81ED-4DB2-BD59-A6C34878D82A}">
                    <a16:rowId xmlns:a16="http://schemas.microsoft.com/office/drawing/2014/main" val="10007"/>
                  </a:ext>
                </a:extLst>
              </a:tr>
            </a:tbl>
          </a:graphicData>
        </a:graphic>
      </p:graphicFrame>
      <p:graphicFrame>
        <p:nvGraphicFramePr>
          <p:cNvPr id="6" name="Tableau 5"/>
          <p:cNvGraphicFramePr>
            <a:graphicFrameLocks noGrp="1"/>
          </p:cNvGraphicFramePr>
          <p:nvPr>
            <p:extLst>
              <p:ext uri="{D42A27DB-BD31-4B8C-83A1-F6EECF244321}">
                <p14:modId xmlns:p14="http://schemas.microsoft.com/office/powerpoint/2010/main" val="2441962705"/>
              </p:ext>
            </p:extLst>
          </p:nvPr>
        </p:nvGraphicFramePr>
        <p:xfrm>
          <a:off x="14774903" y="13700101"/>
          <a:ext cx="12716180" cy="11091709"/>
        </p:xfrm>
        <a:graphic>
          <a:graphicData uri="http://schemas.openxmlformats.org/drawingml/2006/table">
            <a:tbl>
              <a:tblPr firstRow="1" bandRow="1">
                <a:tableStyleId>{793D81CF-94F2-401A-BA57-92F5A7B2D0C5}</a:tableStyleId>
              </a:tblPr>
              <a:tblGrid>
                <a:gridCol w="6387145">
                  <a:extLst>
                    <a:ext uri="{9D8B030D-6E8A-4147-A177-3AD203B41FA5}">
                      <a16:colId xmlns:a16="http://schemas.microsoft.com/office/drawing/2014/main" val="20000"/>
                    </a:ext>
                  </a:extLst>
                </a:gridCol>
                <a:gridCol w="1090286">
                  <a:extLst>
                    <a:ext uri="{9D8B030D-6E8A-4147-A177-3AD203B41FA5}">
                      <a16:colId xmlns:a16="http://schemas.microsoft.com/office/drawing/2014/main" val="20001"/>
                    </a:ext>
                  </a:extLst>
                </a:gridCol>
                <a:gridCol w="5238749">
                  <a:extLst>
                    <a:ext uri="{9D8B030D-6E8A-4147-A177-3AD203B41FA5}">
                      <a16:colId xmlns:a16="http://schemas.microsoft.com/office/drawing/2014/main" val="20002"/>
                    </a:ext>
                  </a:extLst>
                </a:gridCol>
              </a:tblGrid>
              <a:tr h="0">
                <a:tc gridSpan="3">
                  <a:txBody>
                    <a:bodyPr/>
                    <a:lstStyle/>
                    <a:p>
                      <a:pPr algn="ctr"/>
                      <a:r>
                        <a:rPr lang="en-GB" sz="3200" noProof="0" dirty="0">
                          <a:solidFill>
                            <a:srgbClr val="FF0000"/>
                          </a:solidFill>
                        </a:rPr>
                        <a:t>DISPOSITION after</a:t>
                      </a:r>
                      <a:r>
                        <a:rPr lang="en-GB" sz="3200" baseline="0" noProof="0" dirty="0">
                          <a:solidFill>
                            <a:srgbClr val="FF0000"/>
                          </a:solidFill>
                        </a:rPr>
                        <a:t> 4 years (median follow-up 48 months, range: 45-52) </a:t>
                      </a:r>
                      <a:endParaRPr lang="en-GB" sz="3200" noProof="0" dirty="0">
                        <a:solidFill>
                          <a:srgbClr val="FF0000"/>
                        </a:solidFill>
                      </a:endParaRPr>
                    </a:p>
                  </a:txBody>
                  <a:tcPr marL="320405" marR="320405" marT="160203" marB="160203">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20000"/>
                        <a:lumOff val="80000"/>
                      </a:schemeClr>
                    </a:solidFill>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fr-FR"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fr-FR"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1068017">
                <a:tc>
                  <a:txBody>
                    <a:bodyPr/>
                    <a:lstStyle/>
                    <a:p>
                      <a:r>
                        <a:rPr lang="en-GB" sz="2800" baseline="0" noProof="0" dirty="0" err="1"/>
                        <a:t>Virolo</a:t>
                      </a:r>
                      <a:r>
                        <a:rPr lang="en-GB" sz="2800" kern="1200" baseline="0" noProof="0" dirty="0" err="1">
                          <a:solidFill>
                            <a:schemeClr val="dk1"/>
                          </a:solidFill>
                          <a:latin typeface="+mn-lt"/>
                          <a:ea typeface="+mn-ea"/>
                          <a:cs typeface="+mn-cs"/>
                        </a:rPr>
                        <a:t>gi</a:t>
                      </a:r>
                      <a:r>
                        <a:rPr lang="en-GB" sz="2800" baseline="0" noProof="0" dirty="0" err="1"/>
                        <a:t>c</a:t>
                      </a:r>
                      <a:r>
                        <a:rPr lang="en-GB" sz="2800" baseline="0" noProof="0" dirty="0"/>
                        <a:t> </a:t>
                      </a:r>
                      <a:r>
                        <a:rPr lang="en-GB" sz="2800" kern="1200" baseline="0" noProof="0" dirty="0">
                          <a:solidFill>
                            <a:schemeClr val="dk1"/>
                          </a:solidFill>
                          <a:latin typeface="+mn-lt"/>
                          <a:ea typeface="+mn-ea"/>
                          <a:cs typeface="+mn-cs"/>
                        </a:rPr>
                        <a:t>Failure</a:t>
                      </a:r>
                    </a:p>
                    <a:p>
                      <a:r>
                        <a:rPr lang="en-GB" sz="2800" kern="1200" baseline="0" noProof="0" dirty="0">
                          <a:solidFill>
                            <a:schemeClr val="dk1"/>
                          </a:solidFill>
                          <a:latin typeface="+mn-lt"/>
                          <a:ea typeface="+mn-ea"/>
                          <a:cs typeface="+mn-cs"/>
                        </a:rPr>
                        <a:t>(VF defined as VL&gt; 200 c/ml)</a:t>
                      </a:r>
                    </a:p>
                  </a:txBody>
                  <a:tcPr marL="320405" marR="320405" marT="160203" marB="160203">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fr-FR" sz="2800" dirty="0"/>
                        <a:t>0</a:t>
                      </a:r>
                    </a:p>
                  </a:txBody>
                  <a:tcPr marL="320405" marR="320405" marT="160203" marB="160203" anchor="ctr" anchorCtr="1">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fr-FR" sz="2800" dirty="0"/>
                    </a:p>
                  </a:txBody>
                  <a:tcPr marL="320405" marR="320405" marT="160203" marB="160203">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5179883">
                <a:tc>
                  <a:txBody>
                    <a:bodyPr/>
                    <a:lstStyle/>
                    <a:p>
                      <a:r>
                        <a:rPr lang="en-GB" sz="2800" noProof="0" dirty="0"/>
                        <a:t>Discontinuations</a:t>
                      </a:r>
                      <a:r>
                        <a:rPr lang="en-GB" sz="2800" baseline="0" noProof="0" dirty="0"/>
                        <a:t> of </a:t>
                      </a:r>
                      <a:r>
                        <a:rPr lang="en-GB" sz="2800" noProof="0" dirty="0"/>
                        <a:t>DTG/3TC </a:t>
                      </a:r>
                    </a:p>
                    <a:p>
                      <a:endParaRPr lang="en-GB" sz="2800" noProof="0" dirty="0"/>
                    </a:p>
                    <a:p>
                      <a:pPr marL="0" indent="0">
                        <a:buFontTx/>
                        <a:buNone/>
                      </a:pPr>
                      <a:r>
                        <a:rPr lang="en-GB" sz="2800" baseline="0" noProof="0" dirty="0"/>
                        <a:t>        -  Due to adverse event</a:t>
                      </a:r>
                    </a:p>
                    <a:p>
                      <a:pPr marL="285750" indent="-285750">
                        <a:buFontTx/>
                        <a:buChar char="-"/>
                      </a:pPr>
                      <a:endParaRPr lang="en-GB" sz="2800" baseline="0" noProof="0" dirty="0"/>
                    </a:p>
                    <a:p>
                      <a:pPr marL="0" indent="0">
                        <a:buFontTx/>
                        <a:buNone/>
                      </a:pPr>
                      <a:endParaRPr lang="en-GB" sz="2800" baseline="0" noProof="0" dirty="0"/>
                    </a:p>
                    <a:p>
                      <a:pPr marL="285750" indent="-285750">
                        <a:buFontTx/>
                        <a:buChar char="-"/>
                      </a:pPr>
                      <a:endParaRPr lang="en-GB" sz="2800" baseline="0" noProof="0" dirty="0"/>
                    </a:p>
                    <a:p>
                      <a:pPr marL="0" indent="0">
                        <a:buFontTx/>
                        <a:buNone/>
                      </a:pPr>
                      <a:r>
                        <a:rPr lang="en-GB" sz="2800" baseline="0" noProof="0" dirty="0"/>
                        <a:t>          - Patient decision</a:t>
                      </a:r>
                    </a:p>
                    <a:p>
                      <a:pPr marL="0" indent="0">
                        <a:buFontTx/>
                        <a:buNone/>
                      </a:pPr>
                      <a:endParaRPr lang="en-GB" sz="2800" baseline="0" noProof="0" dirty="0"/>
                    </a:p>
                    <a:p>
                      <a:pPr marL="0" indent="0">
                        <a:buFontTx/>
                        <a:buNone/>
                      </a:pPr>
                      <a:endParaRPr lang="en-GB" sz="2800" baseline="0" noProof="0" dirty="0"/>
                    </a:p>
                    <a:p>
                      <a:pPr marL="0" indent="0">
                        <a:buFontTx/>
                        <a:buNone/>
                      </a:pPr>
                      <a:r>
                        <a:rPr lang="en-GB" sz="2800" noProof="0" dirty="0"/>
                        <a:t>          - Persistent low level viremia (LLV)         </a:t>
                      </a:r>
                      <a:r>
                        <a:rPr lang="en-GB" sz="2800" baseline="0" noProof="0" dirty="0"/>
                        <a:t>  </a:t>
                      </a:r>
                      <a:r>
                        <a:rPr lang="en-GB" sz="2800" baseline="0" noProof="0" dirty="0">
                          <a:solidFill>
                            <a:schemeClr val="bg1"/>
                          </a:solidFill>
                        </a:rPr>
                        <a:t>- </a:t>
                      </a:r>
                      <a:r>
                        <a:rPr lang="en-GB" sz="2800" baseline="0" noProof="0" dirty="0"/>
                        <a:t>        </a:t>
                      </a:r>
                      <a:r>
                        <a:rPr lang="en-GB" sz="2800" noProof="0" dirty="0"/>
                        <a:t>with VL between 50 and 200 c/ml</a:t>
                      </a:r>
                    </a:p>
                  </a:txBody>
                  <a:tcPr marL="320405" marR="320405" marT="160203" marB="160203">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fr-FR" sz="2800" dirty="0"/>
                        <a:t>4</a:t>
                      </a:r>
                    </a:p>
                    <a:p>
                      <a:endParaRPr lang="fr-FR" sz="2800" dirty="0"/>
                    </a:p>
                    <a:p>
                      <a:r>
                        <a:rPr lang="fr-FR" sz="2800" dirty="0"/>
                        <a:t>2*</a:t>
                      </a:r>
                    </a:p>
                    <a:p>
                      <a:endParaRPr lang="fr-FR" sz="2800" dirty="0"/>
                    </a:p>
                    <a:p>
                      <a:endParaRPr lang="fr-FR" sz="2800" dirty="0"/>
                    </a:p>
                    <a:p>
                      <a:endParaRPr lang="fr-FR" sz="2800" dirty="0"/>
                    </a:p>
                    <a:p>
                      <a:r>
                        <a:rPr lang="fr-FR" sz="2800" dirty="0"/>
                        <a:t>1</a:t>
                      </a:r>
                    </a:p>
                    <a:p>
                      <a:endParaRPr lang="fr-FR" sz="2800" dirty="0"/>
                    </a:p>
                    <a:p>
                      <a:endParaRPr lang="fr-FR" sz="2800" dirty="0"/>
                    </a:p>
                    <a:p>
                      <a:r>
                        <a:rPr lang="fr-FR" sz="2800" dirty="0"/>
                        <a:t>1</a:t>
                      </a:r>
                    </a:p>
                  </a:txBody>
                  <a:tcPr marL="320405" marR="320405" marT="160203" marB="160203">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285750" indent="-285750">
                        <a:buFontTx/>
                        <a:buChar char="-"/>
                      </a:pPr>
                      <a:endParaRPr lang="fr-FR" sz="2800" kern="1200" dirty="0">
                        <a:solidFill>
                          <a:schemeClr val="tx1"/>
                        </a:solidFill>
                        <a:latin typeface="+mn-lt"/>
                        <a:ea typeface="+mn-ea"/>
                        <a:cs typeface="+mn-cs"/>
                      </a:endParaRPr>
                    </a:p>
                    <a:p>
                      <a:pPr marL="285750" indent="-285750">
                        <a:buFontTx/>
                        <a:buChar char="-"/>
                      </a:pPr>
                      <a:endParaRPr lang="fr-FR" sz="2800" dirty="0"/>
                    </a:p>
                    <a:p>
                      <a:pPr marL="0" indent="0">
                        <a:buFontTx/>
                        <a:buNone/>
                      </a:pPr>
                      <a:r>
                        <a:rPr lang="fr-FR" sz="2800" dirty="0"/>
                        <a:t>- Stop W16: fatigue, intestinal</a:t>
                      </a:r>
                      <a:r>
                        <a:rPr lang="fr-FR" sz="2800" baseline="0" dirty="0"/>
                        <a:t> </a:t>
                      </a:r>
                      <a:r>
                        <a:rPr lang="fr-FR" sz="2800" baseline="0" dirty="0" err="1"/>
                        <a:t>discomfort</a:t>
                      </a:r>
                      <a:r>
                        <a:rPr lang="fr-FR" sz="2800" baseline="0" dirty="0"/>
                        <a:t> </a:t>
                      </a:r>
                      <a:endParaRPr lang="fr-FR" sz="2800" dirty="0"/>
                    </a:p>
                    <a:p>
                      <a:pPr marL="0" indent="0">
                        <a:buFontTx/>
                        <a:buNone/>
                      </a:pPr>
                      <a:r>
                        <a:rPr lang="fr-FR" sz="2800" dirty="0"/>
                        <a:t>- Stop W24: fatigue</a:t>
                      </a:r>
                    </a:p>
                    <a:p>
                      <a:pPr marL="171450" indent="-171450">
                        <a:buFontTx/>
                        <a:buChar char="-"/>
                      </a:pPr>
                      <a:endParaRPr lang="fr-FR" sz="2800" dirty="0"/>
                    </a:p>
                    <a:p>
                      <a:pPr marL="0" marR="0" indent="0" algn="l" defTabSz="457200" rtl="0" eaLnBrk="1" fontAlgn="auto" latinLnBrk="0" hangingPunct="1">
                        <a:lnSpc>
                          <a:spcPct val="100000"/>
                        </a:lnSpc>
                        <a:spcBef>
                          <a:spcPts val="0"/>
                        </a:spcBef>
                        <a:spcAft>
                          <a:spcPts val="0"/>
                        </a:spcAft>
                        <a:buClrTx/>
                        <a:buSzTx/>
                        <a:buFontTx/>
                        <a:buNone/>
                        <a:tabLst/>
                        <a:defRPr/>
                      </a:pPr>
                      <a:r>
                        <a:rPr lang="fr-FR" sz="2800" dirty="0"/>
                        <a:t>- Intensification at W18</a:t>
                      </a:r>
                      <a:r>
                        <a:rPr lang="fr-FR" sz="2800" baseline="0" dirty="0"/>
                        <a:t> </a:t>
                      </a:r>
                      <a:r>
                        <a:rPr lang="fr-FR" sz="2800" baseline="0" dirty="0" err="1"/>
                        <a:t>after</a:t>
                      </a:r>
                      <a:r>
                        <a:rPr lang="fr-FR" sz="2800" baseline="0" dirty="0"/>
                        <a:t> </a:t>
                      </a:r>
                      <a:r>
                        <a:rPr lang="fr-FR" sz="2800" baseline="0" dirty="0" err="1"/>
                        <a:t>blip</a:t>
                      </a:r>
                      <a:r>
                        <a:rPr lang="fr-FR" sz="2800" baseline="0" dirty="0"/>
                        <a:t> </a:t>
                      </a:r>
                      <a:r>
                        <a:rPr lang="fr-FR" sz="2800" dirty="0"/>
                        <a:t>(W12: 52 c/ml) **</a:t>
                      </a:r>
                    </a:p>
                    <a:p>
                      <a:pPr marL="171450" marR="0" indent="-171450" algn="l" defTabSz="457200" rtl="0" eaLnBrk="1" fontAlgn="auto" latinLnBrk="0" hangingPunct="1">
                        <a:lnSpc>
                          <a:spcPct val="100000"/>
                        </a:lnSpc>
                        <a:spcBef>
                          <a:spcPts val="0"/>
                        </a:spcBef>
                        <a:spcAft>
                          <a:spcPts val="0"/>
                        </a:spcAft>
                        <a:buClrTx/>
                        <a:buSzTx/>
                        <a:buFontTx/>
                        <a:buChar char="-"/>
                        <a:tabLst/>
                        <a:defRPr/>
                      </a:pPr>
                      <a:endParaRPr lang="fr-FR" sz="2800" dirty="0"/>
                    </a:p>
                    <a:p>
                      <a:pPr marL="0" marR="0" indent="0" algn="l" defTabSz="457200" rtl="0" eaLnBrk="1" fontAlgn="auto" latinLnBrk="0" hangingPunct="1">
                        <a:lnSpc>
                          <a:spcPct val="100000"/>
                        </a:lnSpc>
                        <a:spcBef>
                          <a:spcPts val="0"/>
                        </a:spcBef>
                        <a:spcAft>
                          <a:spcPts val="0"/>
                        </a:spcAft>
                        <a:buClrTx/>
                        <a:buSzTx/>
                        <a:buFontTx/>
                        <a:buNone/>
                        <a:tabLst/>
                        <a:defRPr/>
                      </a:pPr>
                      <a:r>
                        <a:rPr lang="fr-FR" sz="2800" dirty="0"/>
                        <a:t>- Intensification at </a:t>
                      </a:r>
                      <a:r>
                        <a:rPr lang="fr-FR" sz="2800" dirty="0" err="1"/>
                        <a:t>Month</a:t>
                      </a:r>
                      <a:r>
                        <a:rPr lang="fr-FR" sz="2800" dirty="0"/>
                        <a:t> 33 </a:t>
                      </a:r>
                      <a:r>
                        <a:rPr lang="fr-FR" sz="2800" dirty="0" err="1"/>
                        <a:t>after</a:t>
                      </a:r>
                      <a:r>
                        <a:rPr lang="fr-FR" sz="2800" dirty="0"/>
                        <a:t> 18 </a:t>
                      </a:r>
                      <a:r>
                        <a:rPr lang="fr-FR" sz="2800" dirty="0" err="1"/>
                        <a:t>months</a:t>
                      </a:r>
                      <a:r>
                        <a:rPr lang="fr-FR" sz="2800" dirty="0"/>
                        <a:t> of LLV </a:t>
                      </a:r>
                      <a:r>
                        <a:rPr lang="fr-FR" sz="2800" dirty="0" err="1"/>
                        <a:t>without</a:t>
                      </a:r>
                      <a:r>
                        <a:rPr lang="fr-FR" sz="2800" dirty="0"/>
                        <a:t> </a:t>
                      </a:r>
                      <a:r>
                        <a:rPr lang="fr-FR" sz="2800" dirty="0" err="1"/>
                        <a:t>emergence</a:t>
                      </a:r>
                      <a:r>
                        <a:rPr lang="fr-FR" sz="2800" dirty="0"/>
                        <a:t> of mutation of </a:t>
                      </a:r>
                      <a:r>
                        <a:rPr lang="fr-FR" sz="2800" dirty="0" err="1"/>
                        <a:t>resistance</a:t>
                      </a:r>
                      <a:endParaRPr lang="fr-FR" sz="2800" dirty="0"/>
                    </a:p>
                  </a:txBody>
                  <a:tcPr marL="320405" marR="320405" marT="160203" marB="160203">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r h="694211">
                <a:tc>
                  <a:txBody>
                    <a:bodyPr/>
                    <a:lstStyle/>
                    <a:p>
                      <a:r>
                        <a:rPr lang="en-GB" sz="2800" noProof="0" dirty="0"/>
                        <a:t>Lost</a:t>
                      </a:r>
                      <a:r>
                        <a:rPr lang="en-GB" sz="2800" baseline="0" noProof="0" dirty="0"/>
                        <a:t> in follow  up</a:t>
                      </a:r>
                      <a:endParaRPr lang="en-GB" sz="2800" noProof="0" dirty="0"/>
                    </a:p>
                  </a:txBody>
                  <a:tcPr marL="320405" marR="320405" marT="160203" marB="160203">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fr-FR" sz="2800" dirty="0"/>
                        <a:t>0</a:t>
                      </a:r>
                    </a:p>
                  </a:txBody>
                  <a:tcPr marL="320405" marR="320405" marT="160203" marB="160203" anchor="ctr" anchorCtr="1">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fr-FR" sz="2800" dirty="0"/>
                    </a:p>
                  </a:txBody>
                  <a:tcPr marL="320405" marR="320405" marT="160203" marB="160203">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3"/>
                  </a:ext>
                </a:extLst>
              </a:tr>
              <a:tr h="694211">
                <a:tc>
                  <a:txBody>
                    <a:bodyPr/>
                    <a:lstStyle/>
                    <a:p>
                      <a:r>
                        <a:rPr lang="en-GB" sz="2800" noProof="0" dirty="0"/>
                        <a:t>Severe biological adverse</a:t>
                      </a:r>
                      <a:r>
                        <a:rPr lang="en-GB" sz="2800" baseline="0" noProof="0" dirty="0"/>
                        <a:t> event</a:t>
                      </a:r>
                      <a:endParaRPr lang="en-GB" sz="2800" noProof="0" dirty="0"/>
                    </a:p>
                  </a:txBody>
                  <a:tcPr marL="320405" marR="320405" marT="160203" marB="160203">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fr-FR" sz="2800" dirty="0"/>
                        <a:t>0</a:t>
                      </a:r>
                    </a:p>
                  </a:txBody>
                  <a:tcPr marL="320405" marR="320405" marT="160203" marB="160203" anchor="ctr" anchorCtr="1">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fr-FR" sz="2800" dirty="0"/>
                    </a:p>
                  </a:txBody>
                  <a:tcPr marL="320405" marR="320405" marT="160203" marB="160203">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4"/>
                  </a:ext>
                </a:extLst>
              </a:tr>
              <a:tr h="1591345">
                <a:tc gridSpan="3">
                  <a:txBody>
                    <a:bodyPr/>
                    <a:lstStyle/>
                    <a:p>
                      <a:pPr>
                        <a:lnSpc>
                          <a:spcPct val="120000"/>
                        </a:lnSpc>
                      </a:pPr>
                      <a:r>
                        <a:rPr lang="en-GB" sz="2800" noProof="0" dirty="0"/>
                        <a:t>*The 2 patients returned to last treatment</a:t>
                      </a:r>
                    </a:p>
                    <a:p>
                      <a:pPr>
                        <a:lnSpc>
                          <a:spcPct val="110000"/>
                        </a:lnSpc>
                      </a:pPr>
                      <a:r>
                        <a:rPr lang="en-GB" sz="2800" noProof="0" dirty="0"/>
                        <a:t>** W18 (before intensification)</a:t>
                      </a:r>
                      <a:r>
                        <a:rPr lang="en-GB" sz="2800" baseline="0" noProof="0" dirty="0"/>
                        <a:t> VL &lt; 20 c/ml. Nota bene: the patient experienced also blips before enrolment and after intensification</a:t>
                      </a:r>
                    </a:p>
                  </a:txBody>
                  <a:tcPr marL="320405" marR="320405" marT="160203" marB="160203">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fr-FR" sz="7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fr-FR" sz="7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grpSp>
        <p:nvGrpSpPr>
          <p:cNvPr id="17" name="Groupe 16"/>
          <p:cNvGrpSpPr/>
          <p:nvPr/>
        </p:nvGrpSpPr>
        <p:grpSpPr>
          <a:xfrm>
            <a:off x="722346" y="4972302"/>
            <a:ext cx="12929063" cy="6582897"/>
            <a:chOff x="1359814" y="5772070"/>
            <a:chExt cx="12929063" cy="6582897"/>
          </a:xfrm>
        </p:grpSpPr>
        <p:sp>
          <p:nvSpPr>
            <p:cNvPr id="22" name="ZoneTexte 21"/>
            <p:cNvSpPr txBox="1"/>
            <p:nvPr/>
          </p:nvSpPr>
          <p:spPr>
            <a:xfrm>
              <a:off x="1359814" y="6410940"/>
              <a:ext cx="12920775" cy="5944027"/>
            </a:xfrm>
            <a:prstGeom prst="rect">
              <a:avLst/>
            </a:prstGeom>
            <a:noFill/>
            <a:ln w="28575">
              <a:solidFill>
                <a:schemeClr val="tx1"/>
              </a:solidFill>
            </a:ln>
          </p:spPr>
          <p:txBody>
            <a:bodyPr wrap="square" lIns="288000" tIns="144000" rIns="288000" bIns="144000" rtlCol="0">
              <a:spAutoFit/>
            </a:bodyPr>
            <a:lstStyle/>
            <a:p>
              <a:pPr algn="just">
                <a:lnSpc>
                  <a:spcPct val="120000"/>
                </a:lnSpc>
              </a:pPr>
              <a:r>
                <a:rPr lang="en-GB" sz="2800" b="1" dirty="0" err="1"/>
                <a:t>Dolutegravir</a:t>
              </a:r>
              <a:r>
                <a:rPr lang="en-GB" sz="2800" b="1" dirty="0"/>
                <a:t> (DTG)</a:t>
              </a:r>
              <a:r>
                <a:rPr lang="en-GB" sz="2800" dirty="0"/>
                <a:t> is an HIV integrase inhibitor with a potent antiviral activity and high genetic barrier. However, viral rebounds with emergence of integrase resistance mutations during DTG monotherapy maintenance were observed. </a:t>
              </a:r>
            </a:p>
            <a:p>
              <a:pPr algn="just">
                <a:lnSpc>
                  <a:spcPct val="120000"/>
                </a:lnSpc>
              </a:pPr>
              <a:endParaRPr lang="en-GB" sz="2800" dirty="0"/>
            </a:p>
            <a:p>
              <a:pPr algn="just">
                <a:lnSpc>
                  <a:spcPct val="120000"/>
                </a:lnSpc>
              </a:pPr>
              <a:r>
                <a:rPr lang="en-GB" sz="2800" b="1" dirty="0"/>
                <a:t>M184I/V mutations </a:t>
              </a:r>
              <a:r>
                <a:rPr lang="en-GB" sz="2800" dirty="0"/>
                <a:t>against lamivudine (3TC) could prevent the emergence of resistance mutations against DTG (Oliveira M et al. AIDS 2016 ). </a:t>
              </a:r>
            </a:p>
            <a:p>
              <a:pPr marL="600761" indent="-600761" algn="just">
                <a:lnSpc>
                  <a:spcPct val="120000"/>
                </a:lnSpc>
                <a:buFontTx/>
                <a:buChar char="-"/>
              </a:pPr>
              <a:endParaRPr lang="en-GB" sz="2800" dirty="0">
                <a:cs typeface="Arial"/>
              </a:endParaRPr>
            </a:p>
            <a:p>
              <a:pPr algn="just">
                <a:lnSpc>
                  <a:spcPct val="120000"/>
                </a:lnSpc>
              </a:pPr>
              <a:r>
                <a:rPr lang="en-GB" sz="2800" b="1" dirty="0">
                  <a:cs typeface="Arial"/>
                </a:rPr>
                <a:t>In DOLULAM prospective cohort study </a:t>
              </a:r>
              <a:r>
                <a:rPr lang="en-GB" sz="2800" dirty="0">
                  <a:cs typeface="Arial"/>
                </a:rPr>
                <a:t>we explored the efficacy, safety and tolerability of switching to DTG plus 3TC in HIV-1-infected patients who are </a:t>
              </a:r>
              <a:r>
                <a:rPr lang="en-GB" sz="2800" dirty="0" err="1">
                  <a:cs typeface="Arial"/>
                </a:rPr>
                <a:t>virologically</a:t>
              </a:r>
              <a:r>
                <a:rPr lang="en-GB" sz="2800" dirty="0">
                  <a:cs typeface="Arial"/>
                </a:rPr>
                <a:t> suppressed. </a:t>
              </a:r>
              <a:r>
                <a:rPr lang="en-US" sz="2800" dirty="0">
                  <a:cs typeface="Arial"/>
                </a:rPr>
                <a:t>We present the data after 4 years of follow up for all patients</a:t>
              </a:r>
              <a:endParaRPr lang="en-GB" sz="2800" dirty="0">
                <a:cs typeface="Arial"/>
              </a:endParaRPr>
            </a:p>
          </p:txBody>
        </p:sp>
        <p:sp>
          <p:nvSpPr>
            <p:cNvPr id="32" name="ZoneTexte 31"/>
            <p:cNvSpPr txBox="1"/>
            <p:nvPr/>
          </p:nvSpPr>
          <p:spPr>
            <a:xfrm>
              <a:off x="1368103" y="5772070"/>
              <a:ext cx="12920774" cy="646331"/>
            </a:xfrm>
            <a:prstGeom prst="rect">
              <a:avLst/>
            </a:prstGeom>
            <a:solidFill>
              <a:schemeClr val="accent1">
                <a:lumMod val="20000"/>
                <a:lumOff val="80000"/>
              </a:schemeClr>
            </a:solidFill>
            <a:ln w="28575">
              <a:solidFill>
                <a:schemeClr val="tx1"/>
              </a:solidFill>
            </a:ln>
          </p:spPr>
          <p:txBody>
            <a:bodyPr wrap="square" rtlCol="0" anchor="ctr" anchorCtr="0">
              <a:spAutoFit/>
            </a:bodyPr>
            <a:lstStyle/>
            <a:p>
              <a:pPr algn="ctr"/>
              <a:r>
                <a:rPr lang="fr-FR" sz="3600" b="1" dirty="0">
                  <a:solidFill>
                    <a:srgbClr val="FF0000"/>
                  </a:solidFill>
                </a:rPr>
                <a:t>INTRODUCTION</a:t>
              </a:r>
            </a:p>
          </p:txBody>
        </p:sp>
      </p:grpSp>
      <p:grpSp>
        <p:nvGrpSpPr>
          <p:cNvPr id="18" name="Groupe 17"/>
          <p:cNvGrpSpPr/>
          <p:nvPr/>
        </p:nvGrpSpPr>
        <p:grpSpPr>
          <a:xfrm>
            <a:off x="685394" y="12012263"/>
            <a:ext cx="12957726" cy="6960990"/>
            <a:chOff x="1322862" y="13441099"/>
            <a:chExt cx="12957726" cy="6960990"/>
          </a:xfrm>
        </p:grpSpPr>
        <p:sp>
          <p:nvSpPr>
            <p:cNvPr id="31" name="ZoneTexte 30"/>
            <p:cNvSpPr txBox="1"/>
            <p:nvPr/>
          </p:nvSpPr>
          <p:spPr>
            <a:xfrm>
              <a:off x="1322862" y="13441099"/>
              <a:ext cx="12912486" cy="646331"/>
            </a:xfrm>
            <a:prstGeom prst="rect">
              <a:avLst/>
            </a:prstGeom>
            <a:solidFill>
              <a:schemeClr val="accent1">
                <a:lumMod val="20000"/>
                <a:lumOff val="80000"/>
              </a:schemeClr>
            </a:solidFill>
            <a:ln w="28575">
              <a:solidFill>
                <a:schemeClr val="tx1"/>
              </a:solidFill>
            </a:ln>
          </p:spPr>
          <p:txBody>
            <a:bodyPr wrap="square" rtlCol="0" anchor="ctr" anchorCtr="0">
              <a:spAutoFit/>
            </a:bodyPr>
            <a:lstStyle/>
            <a:p>
              <a:pPr algn="ctr"/>
              <a:r>
                <a:rPr lang="fr-FR" sz="3600" b="1" dirty="0">
                  <a:solidFill>
                    <a:srgbClr val="FF0000"/>
                  </a:solidFill>
                </a:rPr>
                <a:t>METHODS</a:t>
              </a:r>
            </a:p>
          </p:txBody>
        </p:sp>
        <p:sp>
          <p:nvSpPr>
            <p:cNvPr id="34" name="Espace réservé du contenu 2"/>
            <p:cNvSpPr txBox="1">
              <a:spLocks/>
            </p:cNvSpPr>
            <p:nvPr/>
          </p:nvSpPr>
          <p:spPr>
            <a:xfrm>
              <a:off x="1359814" y="14070264"/>
              <a:ext cx="12920774" cy="6331825"/>
            </a:xfrm>
            <a:prstGeom prst="rect">
              <a:avLst/>
            </a:prstGeom>
            <a:ln w="28575">
              <a:solidFill>
                <a:schemeClr val="tx1"/>
              </a:solidFill>
            </a:ln>
          </p:spPr>
          <p:txBody>
            <a:bodyPr vert="horz" wrap="square" lIns="288000" tIns="144000" rIns="288000" bIns="144000" rtlCol="0">
              <a:sp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just">
                <a:lnSpc>
                  <a:spcPct val="120000"/>
                </a:lnSpc>
              </a:pPr>
              <a:r>
                <a:rPr lang="en-GB" sz="2800" b="1" dirty="0">
                  <a:solidFill>
                    <a:schemeClr val="tx1"/>
                  </a:solidFill>
                  <a:cs typeface="Arial"/>
                </a:rPr>
                <a:t>Pilot, </a:t>
              </a:r>
              <a:r>
                <a:rPr lang="en-GB" sz="2800" b="1" dirty="0" err="1">
                  <a:solidFill>
                    <a:schemeClr val="tx1"/>
                  </a:solidFill>
                  <a:cs typeface="Arial"/>
                </a:rPr>
                <a:t>monocenter</a:t>
              </a:r>
              <a:r>
                <a:rPr lang="en-GB" sz="2800" b="1" dirty="0">
                  <a:solidFill>
                    <a:schemeClr val="tx1"/>
                  </a:solidFill>
                  <a:cs typeface="Arial"/>
                </a:rPr>
                <a:t> cohort study </a:t>
              </a:r>
              <a:r>
                <a:rPr lang="en-GB" sz="2800" dirty="0">
                  <a:solidFill>
                    <a:schemeClr val="tx1"/>
                  </a:solidFill>
                  <a:cs typeface="Arial"/>
                </a:rPr>
                <a:t>(Infectious Diseases Department, Montpellier University Hospital)</a:t>
              </a:r>
            </a:p>
            <a:p>
              <a:pPr algn="just">
                <a:lnSpc>
                  <a:spcPct val="120000"/>
                </a:lnSpc>
              </a:pPr>
              <a:r>
                <a:rPr lang="en-GB" sz="2800" b="1" dirty="0">
                  <a:solidFill>
                    <a:schemeClr val="tx1"/>
                  </a:solidFill>
                  <a:cs typeface="Arial"/>
                </a:rPr>
                <a:t>27</a:t>
              </a:r>
              <a:r>
                <a:rPr lang="en-GB" sz="2800" dirty="0">
                  <a:solidFill>
                    <a:schemeClr val="tx1"/>
                  </a:solidFill>
                  <a:cs typeface="Arial"/>
                </a:rPr>
                <a:t> </a:t>
              </a:r>
              <a:r>
                <a:rPr lang="en-GB" sz="2800" b="1" dirty="0">
                  <a:solidFill>
                    <a:schemeClr val="tx1"/>
                  </a:solidFill>
                  <a:cs typeface="Arial"/>
                </a:rPr>
                <a:t>HIV-1 infected adults </a:t>
              </a:r>
            </a:p>
            <a:p>
              <a:pPr algn="just">
                <a:lnSpc>
                  <a:spcPct val="110000"/>
                </a:lnSpc>
              </a:pPr>
              <a:r>
                <a:rPr lang="en-GB" sz="2800" dirty="0">
                  <a:solidFill>
                    <a:schemeClr val="tx1"/>
                  </a:solidFill>
                  <a:cs typeface="Arial"/>
                </a:rPr>
                <a:t>    - on a stable ARV regimen with HIV RNA &lt; 50 c/ml for &gt; 12 months </a:t>
              </a:r>
            </a:p>
            <a:p>
              <a:pPr algn="just">
                <a:lnSpc>
                  <a:spcPct val="110000"/>
                </a:lnSpc>
              </a:pPr>
              <a:r>
                <a:rPr lang="en-GB" sz="2800" dirty="0">
                  <a:solidFill>
                    <a:schemeClr val="tx1"/>
                  </a:solidFill>
                  <a:cs typeface="Arial"/>
                </a:rPr>
                <a:t>    - with problems of tolerability</a:t>
              </a:r>
            </a:p>
            <a:p>
              <a:pPr algn="just">
                <a:lnSpc>
                  <a:spcPct val="110000"/>
                </a:lnSpc>
              </a:pPr>
              <a:r>
                <a:rPr lang="en-GB" sz="2800" dirty="0">
                  <a:solidFill>
                    <a:schemeClr val="tx1"/>
                  </a:solidFill>
                  <a:cs typeface="Arial"/>
                </a:rPr>
                <a:t>    - without mutation of resistance to integrase inhibitors (historical RNA Sanger genotypes and DNA Sanger genotypes)</a:t>
              </a:r>
            </a:p>
            <a:p>
              <a:pPr algn="just">
                <a:lnSpc>
                  <a:spcPct val="110000"/>
                </a:lnSpc>
              </a:pPr>
              <a:r>
                <a:rPr lang="en-GB" sz="2800" dirty="0">
                  <a:solidFill>
                    <a:schemeClr val="tx1"/>
                  </a:solidFill>
                  <a:cs typeface="Arial"/>
                </a:rPr>
                <a:t>    - with informed consent</a:t>
              </a:r>
            </a:p>
            <a:p>
              <a:pPr algn="just">
                <a:lnSpc>
                  <a:spcPct val="120000"/>
                </a:lnSpc>
              </a:pPr>
              <a:r>
                <a:rPr lang="en-GB" sz="2800" b="1" dirty="0">
                  <a:solidFill>
                    <a:schemeClr val="tx1"/>
                  </a:solidFill>
                  <a:cs typeface="Arial"/>
                </a:rPr>
                <a:t>Switch to </a:t>
              </a:r>
              <a:r>
                <a:rPr lang="en-GB" sz="2800" dirty="0" err="1">
                  <a:solidFill>
                    <a:schemeClr val="tx1"/>
                  </a:solidFill>
                  <a:cs typeface="Arial"/>
                </a:rPr>
                <a:t>dolutegravir</a:t>
              </a:r>
              <a:r>
                <a:rPr lang="en-GB" sz="2800" dirty="0">
                  <a:solidFill>
                    <a:schemeClr val="tx1"/>
                  </a:solidFill>
                  <a:cs typeface="Arial"/>
                </a:rPr>
                <a:t> (DTG) 50 mg plus lamivudine (3TC) 300 mg once daily.</a:t>
              </a:r>
            </a:p>
            <a:p>
              <a:pPr algn="just">
                <a:lnSpc>
                  <a:spcPct val="120000"/>
                </a:lnSpc>
              </a:pPr>
              <a:r>
                <a:rPr lang="en-GB" sz="2800" b="1" dirty="0">
                  <a:solidFill>
                    <a:schemeClr val="tx1"/>
                  </a:solidFill>
                  <a:cs typeface="Arial"/>
                </a:rPr>
                <a:t>Visits and laboratory tests </a:t>
              </a:r>
              <a:r>
                <a:rPr lang="en-GB" sz="2800" dirty="0">
                  <a:solidFill>
                    <a:schemeClr val="tx1"/>
                  </a:solidFill>
                  <a:cs typeface="Arial"/>
                </a:rPr>
                <a:t>including plasma HIV-1 RNA levels (VL) were scheduled at baseline (BL), W6 , W12, W24, W36 ,W48 , then every 12-24 weeks. </a:t>
              </a:r>
            </a:p>
          </p:txBody>
        </p:sp>
      </p:grpSp>
      <p:sp>
        <p:nvSpPr>
          <p:cNvPr id="38" name="Rectangle 37"/>
          <p:cNvSpPr/>
          <p:nvPr/>
        </p:nvSpPr>
        <p:spPr>
          <a:xfrm>
            <a:off x="97853025" y="16655181"/>
            <a:ext cx="8410736" cy="3389507"/>
          </a:xfrm>
          <a:prstGeom prst="rect">
            <a:avLst/>
          </a:prstGeom>
          <a:solidFill>
            <a:schemeClr val="bg1"/>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9371" dirty="0"/>
          </a:p>
        </p:txBody>
      </p:sp>
      <p:sp>
        <p:nvSpPr>
          <p:cNvPr id="39" name="Rectangle 38"/>
          <p:cNvSpPr/>
          <p:nvPr/>
        </p:nvSpPr>
        <p:spPr>
          <a:xfrm>
            <a:off x="98387033" y="17189190"/>
            <a:ext cx="8410736" cy="3389507"/>
          </a:xfrm>
          <a:prstGeom prst="rect">
            <a:avLst/>
          </a:prstGeom>
          <a:solidFill>
            <a:schemeClr val="bg1"/>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9371" dirty="0"/>
          </a:p>
        </p:txBody>
      </p:sp>
      <p:pic>
        <p:nvPicPr>
          <p:cNvPr id="40" name="Picture 10" descr="Logo_AP-HP_quadri"/>
          <p:cNvPicPr>
            <a:picLocks noChangeAspect="1" noChangeArrowheads="1"/>
          </p:cNvPicPr>
          <p:nvPr/>
        </p:nvPicPr>
        <p:blipFill>
          <a:blip r:embed="rId3" cstate="print">
            <a:clrChange>
              <a:clrFrom>
                <a:srgbClr val="CCCCCC"/>
              </a:clrFrom>
              <a:clrTo>
                <a:srgbClr val="CCCCCC">
                  <a:alpha val="0"/>
                </a:srgbClr>
              </a:clrTo>
            </a:clrChange>
            <a:extLst>
              <a:ext uri="{28A0092B-C50C-407E-A947-70E740481C1C}">
                <a14:useLocalDpi xmlns:a14="http://schemas.microsoft.com/office/drawing/2010/main" val="0"/>
              </a:ext>
            </a:extLst>
          </a:blip>
          <a:srcRect/>
          <a:stretch>
            <a:fillRect/>
          </a:stretch>
        </p:blipFill>
        <p:spPr bwMode="auto">
          <a:xfrm>
            <a:off x="98248244" y="17598617"/>
            <a:ext cx="7726858" cy="157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Picture 10" descr="Logo_AP-HP_quadri"/>
          <p:cNvPicPr>
            <a:picLocks noChangeAspect="1" noChangeArrowheads="1"/>
          </p:cNvPicPr>
          <p:nvPr/>
        </p:nvPicPr>
        <p:blipFill>
          <a:blip r:embed="rId3" cstate="print">
            <a:clrChange>
              <a:clrFrom>
                <a:srgbClr val="CCCCCC"/>
              </a:clrFrom>
              <a:clrTo>
                <a:srgbClr val="CCCCCC">
                  <a:alpha val="0"/>
                </a:srgbClr>
              </a:clrTo>
            </a:clrChange>
            <a:extLst>
              <a:ext uri="{28A0092B-C50C-407E-A947-70E740481C1C}">
                <a14:useLocalDpi xmlns:a14="http://schemas.microsoft.com/office/drawing/2010/main" val="0"/>
              </a:ext>
            </a:extLst>
          </a:blip>
          <a:srcRect/>
          <a:stretch>
            <a:fillRect/>
          </a:stretch>
        </p:blipFill>
        <p:spPr bwMode="auto">
          <a:xfrm>
            <a:off x="98782252" y="18132626"/>
            <a:ext cx="7726858" cy="157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 name="Rectangle 41"/>
          <p:cNvSpPr/>
          <p:nvPr/>
        </p:nvSpPr>
        <p:spPr>
          <a:xfrm>
            <a:off x="98921042" y="17723198"/>
            <a:ext cx="8410736" cy="3389507"/>
          </a:xfrm>
          <a:prstGeom prst="rect">
            <a:avLst/>
          </a:prstGeom>
          <a:solidFill>
            <a:schemeClr val="bg1"/>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9371" dirty="0"/>
          </a:p>
        </p:txBody>
      </p:sp>
      <p:grpSp>
        <p:nvGrpSpPr>
          <p:cNvPr id="23" name="Groupe 22"/>
          <p:cNvGrpSpPr/>
          <p:nvPr/>
        </p:nvGrpSpPr>
        <p:grpSpPr>
          <a:xfrm>
            <a:off x="36095869" y="305378"/>
            <a:ext cx="5764692" cy="2958302"/>
            <a:chOff x="36377221" y="305378"/>
            <a:chExt cx="5764692" cy="2958302"/>
          </a:xfrm>
        </p:grpSpPr>
        <p:sp>
          <p:nvSpPr>
            <p:cNvPr id="3" name="Rectangle 2"/>
            <p:cNvSpPr/>
            <p:nvPr/>
          </p:nvSpPr>
          <p:spPr>
            <a:xfrm>
              <a:off x="36377221" y="305378"/>
              <a:ext cx="5764692" cy="2958302"/>
            </a:xfrm>
            <a:prstGeom prst="rect">
              <a:avLst/>
            </a:prstGeom>
            <a:solidFill>
              <a:schemeClr val="accent1">
                <a:lumMod val="40000"/>
                <a:lumOff val="60000"/>
              </a:schemeClr>
            </a:solidFill>
          </p:spPr>
          <p:txBody>
            <a:bodyPr vert="horz" lIns="91440" tIns="45720" rIns="91440" bIns="45720" rtlCol="0" anchor="ctr">
              <a:noAutofit/>
            </a:bodyPr>
            <a:lstStyle/>
            <a:p>
              <a:pPr algn="ctr" defTabSz="1602029">
                <a:spcBef>
                  <a:spcPct val="0"/>
                </a:spcBef>
              </a:pPr>
              <a:endParaRPr lang="fr-FR" sz="4906" b="1">
                <a:solidFill>
                  <a:schemeClr val="tx1"/>
                </a:solidFill>
                <a:latin typeface="+mj-lt"/>
                <a:ea typeface="+mj-ea"/>
                <a:cs typeface="+mj-cs"/>
              </a:endParaRPr>
            </a:p>
          </p:txBody>
        </p:sp>
        <p:grpSp>
          <p:nvGrpSpPr>
            <p:cNvPr id="21" name="Groupe 20"/>
            <p:cNvGrpSpPr/>
            <p:nvPr/>
          </p:nvGrpSpPr>
          <p:grpSpPr>
            <a:xfrm>
              <a:off x="37451640" y="418530"/>
              <a:ext cx="3958263" cy="2702199"/>
              <a:chOff x="37240626" y="488868"/>
              <a:chExt cx="3958263" cy="2702199"/>
            </a:xfrm>
          </p:grpSpPr>
          <p:sp>
            <p:nvSpPr>
              <p:cNvPr id="30" name="ZoneTexte 29"/>
              <p:cNvSpPr txBox="1"/>
              <p:nvPr/>
            </p:nvSpPr>
            <p:spPr>
              <a:xfrm>
                <a:off x="37240626" y="2421626"/>
                <a:ext cx="3958263" cy="769441"/>
              </a:xfrm>
              <a:prstGeom prst="rect">
                <a:avLst/>
              </a:prstGeom>
              <a:noFill/>
            </p:spPr>
            <p:txBody>
              <a:bodyPr wrap="none" rtlCol="0" anchor="ctr" anchorCtr="1">
                <a:spAutoFit/>
              </a:bodyPr>
              <a:lstStyle/>
              <a:p>
                <a:r>
                  <a:rPr lang="fr-FR" sz="4400" b="1" dirty="0"/>
                  <a:t>Poster PEB 0241</a:t>
                </a:r>
              </a:p>
            </p:txBody>
          </p:sp>
          <p:pic>
            <p:nvPicPr>
              <p:cNvPr id="12" name="Imag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641937" y="488868"/>
                <a:ext cx="3155640" cy="2028626"/>
              </a:xfrm>
              <a:prstGeom prst="rect">
                <a:avLst/>
              </a:prstGeom>
            </p:spPr>
          </p:pic>
        </p:grpSp>
      </p:grpSp>
      <p:graphicFrame>
        <p:nvGraphicFramePr>
          <p:cNvPr id="26" name="Tableau 25"/>
          <p:cNvGraphicFramePr>
            <a:graphicFrameLocks noGrp="1"/>
          </p:cNvGraphicFramePr>
          <p:nvPr>
            <p:extLst>
              <p:ext uri="{D42A27DB-BD31-4B8C-83A1-F6EECF244321}">
                <p14:modId xmlns:p14="http://schemas.microsoft.com/office/powerpoint/2010/main" val="3137599075"/>
              </p:ext>
            </p:extLst>
          </p:nvPr>
        </p:nvGraphicFramePr>
        <p:xfrm>
          <a:off x="28666625" y="4919066"/>
          <a:ext cx="13193935" cy="10419307"/>
        </p:xfrm>
        <a:graphic>
          <a:graphicData uri="http://schemas.openxmlformats.org/drawingml/2006/table">
            <a:tbl>
              <a:tblPr firstRow="1" bandRow="1">
                <a:tableStyleId>{7E9639D4-E3E2-4D34-9284-5A2195B3D0D7}</a:tableStyleId>
              </a:tblPr>
              <a:tblGrid>
                <a:gridCol w="5175865">
                  <a:extLst>
                    <a:ext uri="{9D8B030D-6E8A-4147-A177-3AD203B41FA5}">
                      <a16:colId xmlns:a16="http://schemas.microsoft.com/office/drawing/2014/main" val="20000"/>
                    </a:ext>
                  </a:extLst>
                </a:gridCol>
                <a:gridCol w="2182135">
                  <a:extLst>
                    <a:ext uri="{9D8B030D-6E8A-4147-A177-3AD203B41FA5}">
                      <a16:colId xmlns:a16="http://schemas.microsoft.com/office/drawing/2014/main" val="20001"/>
                    </a:ext>
                  </a:extLst>
                </a:gridCol>
                <a:gridCol w="2245386">
                  <a:extLst>
                    <a:ext uri="{9D8B030D-6E8A-4147-A177-3AD203B41FA5}">
                      <a16:colId xmlns:a16="http://schemas.microsoft.com/office/drawing/2014/main" val="20002"/>
                    </a:ext>
                  </a:extLst>
                </a:gridCol>
                <a:gridCol w="3590549">
                  <a:extLst>
                    <a:ext uri="{9D8B030D-6E8A-4147-A177-3AD203B41FA5}">
                      <a16:colId xmlns:a16="http://schemas.microsoft.com/office/drawing/2014/main" val="20003"/>
                    </a:ext>
                  </a:extLst>
                </a:gridCol>
              </a:tblGrid>
              <a:tr h="676710">
                <a:tc gridSpan="4">
                  <a:txBody>
                    <a:bodyPr/>
                    <a:lstStyle/>
                    <a:p>
                      <a:pPr algn="ctr"/>
                      <a:r>
                        <a:rPr lang="fr-FR" sz="3600" dirty="0">
                          <a:solidFill>
                            <a:srgbClr val="FF0000"/>
                          </a:solidFill>
                        </a:rPr>
                        <a:t>EVOLUTION</a:t>
                      </a:r>
                      <a:r>
                        <a:rPr lang="fr-FR" sz="3600" baseline="0" dirty="0">
                          <a:solidFill>
                            <a:srgbClr val="FF0000"/>
                          </a:solidFill>
                        </a:rPr>
                        <a:t> BETWEEN BASELINE TO MONTH 48</a:t>
                      </a:r>
                    </a:p>
                  </a:txBody>
                  <a:tcPr marL="320405" marR="320405" marT="160203" marB="160203">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20000"/>
                        <a:lumOff val="80000"/>
                      </a:schemeClr>
                    </a:solidFill>
                  </a:tcPr>
                </a:tc>
                <a:tc hMerge="1">
                  <a:txBody>
                    <a:bodyPr/>
                    <a:lstStyle/>
                    <a:p>
                      <a:pPr algn="ctr"/>
                      <a:endParaRPr lang="fr-FR" sz="700" b="0" dirty="0">
                        <a:solidFill>
                          <a:schemeClr val="tx1"/>
                        </a:solidFill>
                      </a:endParaRPr>
                    </a:p>
                  </a:txBody>
                  <a:tcPr anchor="ctr" anchorCtr="1">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40000"/>
                        <a:lumOff val="60000"/>
                      </a:schemeClr>
                    </a:solidFill>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0"/>
                  </a:ext>
                </a:extLst>
              </a:tr>
              <a:tr h="1227025">
                <a:tc>
                  <a:txBody>
                    <a:bodyPr/>
                    <a:lstStyle/>
                    <a:p>
                      <a:endParaRPr lang="fr-FR" sz="2800" b="0" dirty="0"/>
                    </a:p>
                  </a:txBody>
                  <a:tcPr marL="320405" marR="320405" marT="160203" marB="160203" anchor="ctr" anchorCtr="1">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fr-FR" sz="2800" kern="1200" dirty="0">
                          <a:solidFill>
                            <a:schemeClr val="tx1"/>
                          </a:solidFill>
                          <a:latin typeface="+mn-lt"/>
                          <a:ea typeface="+mn-ea"/>
                          <a:cs typeface="+mn-cs"/>
                        </a:rPr>
                        <a:t>Baseline</a:t>
                      </a:r>
                    </a:p>
                  </a:txBody>
                  <a:tcPr marL="320405" marR="320405" marT="160203" marB="160203" anchor="ctr" anchorCtr="1">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2800" kern="1200" dirty="0" err="1">
                          <a:solidFill>
                            <a:schemeClr val="tx1"/>
                          </a:solidFill>
                          <a:latin typeface="+mn-lt"/>
                          <a:ea typeface="+mn-ea"/>
                          <a:cs typeface="+mn-cs"/>
                        </a:rPr>
                        <a:t>Month</a:t>
                      </a:r>
                      <a:r>
                        <a:rPr lang="fr-FR" sz="2800" kern="1200" dirty="0">
                          <a:solidFill>
                            <a:schemeClr val="tx1"/>
                          </a:solidFill>
                          <a:latin typeface="+mn-lt"/>
                          <a:ea typeface="+mn-ea"/>
                          <a:cs typeface="+mn-cs"/>
                        </a:rPr>
                        <a:t> 48</a:t>
                      </a:r>
                    </a:p>
                  </a:txBody>
                  <a:tcPr marL="320405" marR="320405" marT="160203" marB="160203" anchor="ctr" anchorCtr="1">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2800" kern="1200" dirty="0" err="1">
                          <a:solidFill>
                            <a:schemeClr val="tx1"/>
                          </a:solidFill>
                          <a:latin typeface="+mn-lt"/>
                          <a:ea typeface="+mn-ea"/>
                          <a:cs typeface="+mn-cs"/>
                        </a:rPr>
                        <a:t>Median</a:t>
                      </a:r>
                      <a:r>
                        <a:rPr lang="fr-FR" sz="2800" kern="1200" dirty="0">
                          <a:solidFill>
                            <a:schemeClr val="tx1"/>
                          </a:solidFill>
                          <a:latin typeface="+mn-lt"/>
                          <a:ea typeface="+mn-ea"/>
                          <a:cs typeface="+mn-cs"/>
                        </a:rPr>
                        <a:t> change</a:t>
                      </a:r>
                    </a:p>
                  </a:txBody>
                  <a:tcPr marL="320405" marR="320405" marT="160203" marB="160203" anchor="ctr" anchorCtr="1">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4"/>
                  </a:ext>
                </a:extLst>
              </a:tr>
              <a:tr h="675978">
                <a:tc>
                  <a:txBody>
                    <a:bodyPr/>
                    <a:lstStyle/>
                    <a:p>
                      <a:pPr marL="0" marR="0" indent="0" algn="ctr" defTabSz="1602029" rtl="0" eaLnBrk="1" fontAlgn="auto" latinLnBrk="0" hangingPunct="1">
                        <a:lnSpc>
                          <a:spcPct val="100000"/>
                        </a:lnSpc>
                        <a:spcBef>
                          <a:spcPts val="0"/>
                        </a:spcBef>
                        <a:spcAft>
                          <a:spcPts val="0"/>
                        </a:spcAft>
                        <a:buClrTx/>
                        <a:buSzTx/>
                        <a:buFontTx/>
                        <a:buNone/>
                        <a:tabLst/>
                        <a:defRPr/>
                      </a:pPr>
                      <a:r>
                        <a:rPr lang="fr-FR" sz="2800" dirty="0"/>
                        <a:t>CD4 (</a:t>
                      </a:r>
                      <a:r>
                        <a:rPr lang="en-US" sz="2800" kern="1200" dirty="0">
                          <a:solidFill>
                            <a:schemeClr val="tx1"/>
                          </a:solidFill>
                          <a:latin typeface="+mn-lt"/>
                          <a:ea typeface="+mn-ea"/>
                          <a:cs typeface="+mn-cs"/>
                        </a:rPr>
                        <a:t>/mm3</a:t>
                      </a:r>
                      <a:r>
                        <a:rPr lang="fr-FR" sz="2800" dirty="0"/>
                        <a:t>)</a:t>
                      </a:r>
                    </a:p>
                    <a:p>
                      <a:pPr algn="ctr"/>
                      <a:r>
                        <a:rPr lang="fr-FR" sz="2800" dirty="0" err="1"/>
                        <a:t>Median</a:t>
                      </a:r>
                      <a:r>
                        <a:rPr lang="fr-FR" sz="2800" dirty="0"/>
                        <a:t>  (n=22)</a:t>
                      </a:r>
                      <a:endParaRPr lang="fr-FR" sz="2800" b="0" dirty="0"/>
                    </a:p>
                  </a:txBody>
                  <a:tcPr marL="320405" marR="320405" marT="160203" marB="160203" anchor="ctr" anchorCtr="1">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fr-FR" sz="2800" kern="1200" dirty="0">
                          <a:solidFill>
                            <a:schemeClr val="tx1"/>
                          </a:solidFill>
                          <a:latin typeface="+mn-lt"/>
                          <a:ea typeface="+mn-ea"/>
                          <a:cs typeface="+mn-cs"/>
                        </a:rPr>
                        <a:t>584</a:t>
                      </a:r>
                    </a:p>
                  </a:txBody>
                  <a:tcPr marL="320405" marR="320405" marT="160203" marB="160203" anchor="ctr" anchorCtr="1">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2800" kern="1200" dirty="0">
                          <a:solidFill>
                            <a:schemeClr val="tx1"/>
                          </a:solidFill>
                          <a:latin typeface="+mn-lt"/>
                          <a:ea typeface="+mn-ea"/>
                          <a:cs typeface="+mn-cs"/>
                        </a:rPr>
                        <a:t>621</a:t>
                      </a:r>
                    </a:p>
                  </a:txBody>
                  <a:tcPr marL="320405" marR="320405" marT="160203" marB="160203" anchor="ctr" anchorCtr="1">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indent="0" algn="ctr">
                        <a:buFontTx/>
                        <a:buNone/>
                      </a:pPr>
                      <a:r>
                        <a:rPr lang="en-US" sz="2800" kern="1200" dirty="0">
                          <a:solidFill>
                            <a:schemeClr val="tx1"/>
                          </a:solidFill>
                          <a:latin typeface="+mn-lt"/>
                          <a:ea typeface="+mn-ea"/>
                          <a:cs typeface="+mn-cs"/>
                        </a:rPr>
                        <a:t>– 47 </a:t>
                      </a:r>
                    </a:p>
                    <a:p>
                      <a:pPr marL="0" indent="0" algn="ctr">
                        <a:buFontTx/>
                        <a:buNone/>
                      </a:pPr>
                      <a:r>
                        <a:rPr lang="en-US" sz="2800" kern="1200" dirty="0">
                          <a:solidFill>
                            <a:schemeClr val="tx1"/>
                          </a:solidFill>
                          <a:latin typeface="+mn-lt"/>
                          <a:ea typeface="+mn-ea"/>
                          <a:cs typeface="+mn-cs"/>
                        </a:rPr>
                        <a:t>(IQR -111; +66)</a:t>
                      </a:r>
                      <a:endParaRPr lang="fr-FR" sz="2800" kern="1200" dirty="0">
                        <a:solidFill>
                          <a:schemeClr val="tx1"/>
                        </a:solidFill>
                        <a:latin typeface="+mn-lt"/>
                        <a:ea typeface="+mn-ea"/>
                        <a:cs typeface="+mn-cs"/>
                      </a:endParaRPr>
                    </a:p>
                  </a:txBody>
                  <a:tcPr marL="320405" marR="320405" marT="160203" marB="160203" anchor="ctr" anchorCtr="1">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1078809">
                <a:tc>
                  <a:txBody>
                    <a:bodyPr/>
                    <a:lstStyle/>
                    <a:p>
                      <a:pPr algn="ctr"/>
                      <a:r>
                        <a:rPr lang="fr-FR" sz="2800" dirty="0"/>
                        <a:t>CD4/CD8 ratio </a:t>
                      </a:r>
                    </a:p>
                    <a:p>
                      <a:pPr algn="ctr"/>
                      <a:r>
                        <a:rPr lang="fr-FR" sz="2800" dirty="0" err="1"/>
                        <a:t>Median</a:t>
                      </a:r>
                      <a:r>
                        <a:rPr lang="fr-FR" sz="2800" dirty="0"/>
                        <a:t> (n=22)</a:t>
                      </a:r>
                      <a:endParaRPr lang="fr-FR" sz="2800" b="0" dirty="0"/>
                    </a:p>
                  </a:txBody>
                  <a:tcPr marL="320405" marR="320405" marT="160203" marB="160203" anchor="ctr" anchorCtr="1">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fr-FR" sz="2800" kern="1200" dirty="0">
                          <a:solidFill>
                            <a:schemeClr val="tx1"/>
                          </a:solidFill>
                          <a:latin typeface="+mn-lt"/>
                          <a:ea typeface="+mn-ea"/>
                          <a:cs typeface="+mn-cs"/>
                        </a:rPr>
                        <a:t>0.84</a:t>
                      </a:r>
                    </a:p>
                  </a:txBody>
                  <a:tcPr marL="320405" marR="320405" marT="160203" marB="160203" anchor="ctr" anchorCtr="1">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2800" kern="1200" dirty="0">
                          <a:solidFill>
                            <a:schemeClr val="tx1"/>
                          </a:solidFill>
                          <a:latin typeface="+mn-lt"/>
                          <a:ea typeface="+mn-ea"/>
                          <a:cs typeface="+mn-cs"/>
                        </a:rPr>
                        <a:t>0.92</a:t>
                      </a:r>
                    </a:p>
                  </a:txBody>
                  <a:tcPr marL="320405" marR="320405" marT="160203" marB="160203" anchor="ctr" anchorCtr="1">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800" kern="1200" dirty="0">
                          <a:solidFill>
                            <a:schemeClr val="tx1"/>
                          </a:solidFill>
                          <a:latin typeface="+mn-lt"/>
                          <a:ea typeface="+mn-ea"/>
                          <a:cs typeface="+mn-cs"/>
                        </a:rPr>
                        <a:t>+ 0.14</a:t>
                      </a:r>
                    </a:p>
                    <a:p>
                      <a:pPr algn="ctr"/>
                      <a:r>
                        <a:rPr lang="en-US" sz="2800" kern="1200" dirty="0">
                          <a:solidFill>
                            <a:schemeClr val="tx1"/>
                          </a:solidFill>
                          <a:latin typeface="+mn-lt"/>
                          <a:ea typeface="+mn-ea"/>
                          <a:cs typeface="+mn-cs"/>
                        </a:rPr>
                        <a:t>(IQR -0.02; +0.30)</a:t>
                      </a:r>
                      <a:endParaRPr lang="fr-FR" sz="2800" kern="1200" dirty="0">
                        <a:solidFill>
                          <a:schemeClr val="tx1"/>
                        </a:solidFill>
                        <a:latin typeface="+mn-lt"/>
                        <a:ea typeface="+mn-ea"/>
                        <a:cs typeface="+mn-cs"/>
                      </a:endParaRPr>
                    </a:p>
                  </a:txBody>
                  <a:tcPr marL="320405" marR="320405" marT="160203" marB="160203" anchor="ctr" anchorCtr="1">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r h="1068017">
                <a:tc>
                  <a:txBody>
                    <a:bodyPr/>
                    <a:lstStyle/>
                    <a:p>
                      <a:pPr marL="0" marR="0" indent="0" algn="ctr" defTabSz="1602029" rtl="0" eaLnBrk="1" fontAlgn="auto" latinLnBrk="0" hangingPunct="1">
                        <a:lnSpc>
                          <a:spcPct val="100000"/>
                        </a:lnSpc>
                        <a:spcBef>
                          <a:spcPts val="0"/>
                        </a:spcBef>
                        <a:spcAft>
                          <a:spcPts val="0"/>
                        </a:spcAft>
                        <a:buClrTx/>
                        <a:buSzTx/>
                        <a:buFontTx/>
                        <a:buNone/>
                        <a:tabLst/>
                        <a:defRPr/>
                      </a:pPr>
                      <a:r>
                        <a:rPr lang="fr-FR" sz="2800" kern="1200" dirty="0">
                          <a:solidFill>
                            <a:schemeClr val="tx1"/>
                          </a:solidFill>
                          <a:latin typeface="+mn-lt"/>
                          <a:ea typeface="+mn-ea"/>
                          <a:cs typeface="+mn-cs"/>
                        </a:rPr>
                        <a:t>Plasma HIV-1 RNA &lt; 50 c/ml </a:t>
                      </a:r>
                    </a:p>
                    <a:p>
                      <a:pPr marL="0" marR="0" indent="0" algn="ctr" defTabSz="1602029" rtl="0" eaLnBrk="1" fontAlgn="auto" latinLnBrk="0" hangingPunct="1">
                        <a:lnSpc>
                          <a:spcPct val="100000"/>
                        </a:lnSpc>
                        <a:spcBef>
                          <a:spcPts val="0"/>
                        </a:spcBef>
                        <a:spcAft>
                          <a:spcPts val="0"/>
                        </a:spcAft>
                        <a:buClrTx/>
                        <a:buSzTx/>
                        <a:buFontTx/>
                        <a:buNone/>
                        <a:tabLst/>
                        <a:defRPr/>
                      </a:pPr>
                      <a:r>
                        <a:rPr lang="fr-FR" sz="2800" kern="1200" dirty="0">
                          <a:solidFill>
                            <a:schemeClr val="tx1"/>
                          </a:solidFill>
                          <a:latin typeface="+mn-lt"/>
                          <a:ea typeface="+mn-ea"/>
                          <a:cs typeface="+mn-cs"/>
                        </a:rPr>
                        <a:t>(n=23)</a:t>
                      </a:r>
                    </a:p>
                  </a:txBody>
                  <a:tcPr marL="320405" marR="320405" marT="160203" marB="160203" anchor="ctr" anchorCtr="1">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fr-FR" sz="2800" kern="1200" dirty="0">
                          <a:solidFill>
                            <a:schemeClr val="tx1"/>
                          </a:solidFill>
                          <a:latin typeface="+mn-lt"/>
                          <a:ea typeface="+mn-ea"/>
                          <a:cs typeface="+mn-cs"/>
                        </a:rPr>
                        <a:t>100 %</a:t>
                      </a:r>
                    </a:p>
                  </a:txBody>
                  <a:tcPr marL="320405" marR="320405" marT="160203" marB="160203" anchor="ctr" anchorCtr="1">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2800" kern="1200" dirty="0">
                          <a:solidFill>
                            <a:schemeClr val="tx1"/>
                          </a:solidFill>
                          <a:latin typeface="+mn-lt"/>
                          <a:ea typeface="+mn-ea"/>
                          <a:cs typeface="+mn-cs"/>
                        </a:rPr>
                        <a:t>100 %</a:t>
                      </a:r>
                    </a:p>
                  </a:txBody>
                  <a:tcPr marL="320405" marR="320405" marT="160203" marB="160203" anchor="ctr" anchorCtr="1">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fr-FR" sz="2800" kern="1200" dirty="0">
                        <a:solidFill>
                          <a:schemeClr val="tx1"/>
                        </a:solidFill>
                        <a:latin typeface="+mn-lt"/>
                        <a:ea typeface="+mn-ea"/>
                        <a:cs typeface="+mn-cs"/>
                      </a:endParaRPr>
                    </a:p>
                  </a:txBody>
                  <a:tcPr marL="320405" marR="320405" marT="160203" marB="160203" anchor="ctr" anchorCtr="1">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7"/>
                  </a:ext>
                </a:extLst>
              </a:tr>
              <a:tr h="1068017">
                <a:tc>
                  <a:txBody>
                    <a:bodyPr/>
                    <a:lstStyle/>
                    <a:p>
                      <a:pPr algn="ctr"/>
                      <a:r>
                        <a:rPr lang="fr-FR" sz="2800" u="none" baseline="0" dirty="0" err="1"/>
                        <a:t>Weight</a:t>
                      </a:r>
                      <a:r>
                        <a:rPr lang="fr-FR" sz="2800" u="none" baseline="0" dirty="0"/>
                        <a:t> (kg) </a:t>
                      </a:r>
                    </a:p>
                    <a:p>
                      <a:pPr algn="ctr"/>
                      <a:r>
                        <a:rPr lang="fr-FR" sz="2800" u="none" baseline="0" dirty="0" err="1"/>
                        <a:t>Median</a:t>
                      </a:r>
                      <a:r>
                        <a:rPr lang="fr-FR" sz="2800" u="none" baseline="0" dirty="0"/>
                        <a:t> (n=23)</a:t>
                      </a:r>
                      <a:endParaRPr lang="fr-FR" sz="2800" b="0" u="none" dirty="0"/>
                    </a:p>
                  </a:txBody>
                  <a:tcPr marL="320405" marR="320405" marT="160203" marB="160203" anchor="ctr" anchorCtr="1">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fr-FR" sz="2800" kern="1200" dirty="0">
                          <a:solidFill>
                            <a:schemeClr val="tx1"/>
                          </a:solidFill>
                          <a:latin typeface="+mn-lt"/>
                          <a:ea typeface="+mn-ea"/>
                          <a:cs typeface="+mn-cs"/>
                        </a:rPr>
                        <a:t>73</a:t>
                      </a:r>
                    </a:p>
                  </a:txBody>
                  <a:tcPr marL="320405" marR="320405" marT="160203" marB="160203" anchor="ctr" anchorCtr="1">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2800" kern="1200" dirty="0">
                          <a:solidFill>
                            <a:schemeClr val="tx1"/>
                          </a:solidFill>
                          <a:latin typeface="+mn-lt"/>
                          <a:ea typeface="+mn-ea"/>
                          <a:cs typeface="+mn-cs"/>
                        </a:rPr>
                        <a:t>70</a:t>
                      </a:r>
                    </a:p>
                  </a:txBody>
                  <a:tcPr marL="320405" marR="320405" marT="160203" marB="160203" anchor="ctr" anchorCtr="1">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800" kern="1200" dirty="0">
                          <a:solidFill>
                            <a:schemeClr val="tx1"/>
                          </a:solidFill>
                          <a:latin typeface="+mn-lt"/>
                          <a:ea typeface="+mn-ea"/>
                          <a:cs typeface="+mn-cs"/>
                        </a:rPr>
                        <a:t>0                                      </a:t>
                      </a:r>
                    </a:p>
                    <a:p>
                      <a:pPr algn="ctr"/>
                      <a:r>
                        <a:rPr lang="en-US" sz="2800" kern="1200" dirty="0">
                          <a:solidFill>
                            <a:schemeClr val="tx1"/>
                          </a:solidFill>
                          <a:latin typeface="+mn-lt"/>
                          <a:ea typeface="+mn-ea"/>
                          <a:cs typeface="+mn-cs"/>
                        </a:rPr>
                        <a:t>(range  -6  + 7) </a:t>
                      </a:r>
                    </a:p>
                    <a:p>
                      <a:pPr algn="ctr"/>
                      <a:r>
                        <a:rPr lang="en-US" sz="2800" kern="1200" dirty="0">
                          <a:solidFill>
                            <a:schemeClr val="tx1"/>
                          </a:solidFill>
                          <a:latin typeface="+mn-lt"/>
                          <a:ea typeface="+mn-ea"/>
                          <a:cs typeface="+mn-cs"/>
                        </a:rPr>
                        <a:t>(no obesity)</a:t>
                      </a:r>
                      <a:endParaRPr lang="fr-FR" sz="2800" kern="1200" dirty="0">
                        <a:solidFill>
                          <a:schemeClr val="tx1"/>
                        </a:solidFill>
                        <a:latin typeface="+mn-lt"/>
                        <a:ea typeface="+mn-ea"/>
                        <a:cs typeface="+mn-cs"/>
                      </a:endParaRPr>
                    </a:p>
                  </a:txBody>
                  <a:tcPr marL="320405" marR="320405" marT="160203" marB="160203" anchor="ctr" anchorCtr="1">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068017">
                <a:tc>
                  <a:txBody>
                    <a:bodyPr/>
                    <a:lstStyle/>
                    <a:p>
                      <a:pPr algn="ctr"/>
                      <a:r>
                        <a:rPr lang="fr-FR" sz="2800" b="0" u="none" dirty="0" err="1"/>
                        <a:t>eGFR</a:t>
                      </a:r>
                      <a:r>
                        <a:rPr lang="fr-FR" sz="2800" b="0" u="none" dirty="0"/>
                        <a:t> (</a:t>
                      </a:r>
                      <a:r>
                        <a:rPr lang="en-US" sz="2800" kern="1200" dirty="0">
                          <a:solidFill>
                            <a:schemeClr val="tx1"/>
                          </a:solidFill>
                          <a:latin typeface="+mn-lt"/>
                          <a:ea typeface="+mn-ea"/>
                          <a:cs typeface="+mn-cs"/>
                        </a:rPr>
                        <a:t>mL/min/1.73 m2)</a:t>
                      </a:r>
                      <a:r>
                        <a:rPr lang="fr-FR" sz="2800" b="0" u="none" dirty="0"/>
                        <a:t> </a:t>
                      </a:r>
                      <a:r>
                        <a:rPr lang="fr-FR" sz="2800" b="0" u="none" dirty="0" err="1"/>
                        <a:t>Median</a:t>
                      </a:r>
                      <a:r>
                        <a:rPr lang="fr-FR" sz="2800" b="0" u="none" dirty="0"/>
                        <a:t> (n=22)</a:t>
                      </a:r>
                    </a:p>
                  </a:txBody>
                  <a:tcPr marL="320405" marR="320405" marT="160203" marB="160203" anchor="ctr" anchorCtr="1">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indent="0" algn="ctr">
                        <a:buFontTx/>
                        <a:buNone/>
                      </a:pPr>
                      <a:r>
                        <a:rPr lang="fr-FR" sz="2800" kern="1200" dirty="0">
                          <a:solidFill>
                            <a:schemeClr val="tx1"/>
                          </a:solidFill>
                          <a:latin typeface="+mn-lt"/>
                          <a:ea typeface="+mn-ea"/>
                          <a:cs typeface="+mn-cs"/>
                        </a:rPr>
                        <a:t>84</a:t>
                      </a:r>
                    </a:p>
                  </a:txBody>
                  <a:tcPr marL="320405" marR="320405" marT="160203" marB="160203" anchor="ctr" anchorCtr="1">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indent="0" algn="ctr">
                        <a:buFontTx/>
                        <a:buNone/>
                      </a:pPr>
                      <a:r>
                        <a:rPr lang="fr-FR" sz="2800" kern="1200" dirty="0">
                          <a:solidFill>
                            <a:schemeClr val="tx1"/>
                          </a:solidFill>
                          <a:latin typeface="+mn-lt"/>
                          <a:ea typeface="+mn-ea"/>
                          <a:cs typeface="+mn-cs"/>
                        </a:rPr>
                        <a:t>83</a:t>
                      </a:r>
                    </a:p>
                  </a:txBody>
                  <a:tcPr marL="320405" marR="320405" marT="160203" marB="160203" anchor="ctr" anchorCtr="1">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indent="0" algn="ctr">
                        <a:buFontTx/>
                        <a:buNone/>
                      </a:pPr>
                      <a:r>
                        <a:rPr lang="en-US" sz="2800" kern="1200" dirty="0">
                          <a:solidFill>
                            <a:schemeClr val="tx1"/>
                          </a:solidFill>
                          <a:latin typeface="+mn-lt"/>
                          <a:ea typeface="+mn-ea"/>
                          <a:cs typeface="+mn-cs"/>
                        </a:rPr>
                        <a:t>– 2.5</a:t>
                      </a:r>
                    </a:p>
                    <a:p>
                      <a:pPr marL="0" indent="0" algn="ctr">
                        <a:buFontTx/>
                        <a:buNone/>
                      </a:pPr>
                      <a:r>
                        <a:rPr lang="en-US" sz="2800" kern="1200" dirty="0">
                          <a:solidFill>
                            <a:schemeClr val="tx1"/>
                          </a:solidFill>
                          <a:latin typeface="+mn-lt"/>
                          <a:ea typeface="+mn-ea"/>
                          <a:cs typeface="+mn-cs"/>
                        </a:rPr>
                        <a:t>(IQR – 11.3 ; + 1.7)</a:t>
                      </a:r>
                      <a:endParaRPr lang="fr-FR" sz="2800" kern="1200" dirty="0">
                        <a:solidFill>
                          <a:schemeClr val="tx1"/>
                        </a:solidFill>
                        <a:latin typeface="+mn-lt"/>
                        <a:ea typeface="+mn-ea"/>
                        <a:cs typeface="+mn-cs"/>
                      </a:endParaRPr>
                    </a:p>
                    <a:p>
                      <a:pPr marL="0" indent="0" algn="ctr">
                        <a:buFontTx/>
                        <a:buNone/>
                      </a:pPr>
                      <a:endParaRPr lang="fr-FR" sz="2800" kern="1200" dirty="0">
                        <a:solidFill>
                          <a:schemeClr val="tx1"/>
                        </a:solidFill>
                        <a:latin typeface="+mn-lt"/>
                        <a:ea typeface="+mn-ea"/>
                        <a:cs typeface="+mn-cs"/>
                      </a:endParaRPr>
                    </a:p>
                  </a:txBody>
                  <a:tcPr marL="320405" marR="320405" marT="160203" marB="160203" anchor="ctr" anchorCtr="1">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5"/>
                  </a:ext>
                </a:extLst>
              </a:tr>
              <a:tr h="1068017">
                <a:tc>
                  <a:txBody>
                    <a:bodyPr/>
                    <a:lstStyle/>
                    <a:p>
                      <a:pPr algn="ctr"/>
                      <a:r>
                        <a:rPr lang="fr-FR" sz="2800" b="0" u="none" dirty="0"/>
                        <a:t>HIV DNA (</a:t>
                      </a:r>
                      <a:r>
                        <a:rPr lang="en-US" sz="2800" kern="1200" dirty="0">
                          <a:solidFill>
                            <a:schemeClr val="tx1"/>
                          </a:solidFill>
                          <a:latin typeface="+mn-lt"/>
                          <a:ea typeface="+mn-ea"/>
                          <a:cs typeface="+mn-cs"/>
                        </a:rPr>
                        <a:t>log10 c/10</a:t>
                      </a:r>
                      <a:r>
                        <a:rPr lang="en-US" sz="2800" kern="1200" baseline="30000" dirty="0">
                          <a:solidFill>
                            <a:schemeClr val="tx1"/>
                          </a:solidFill>
                          <a:latin typeface="+mn-lt"/>
                          <a:ea typeface="+mn-ea"/>
                          <a:cs typeface="+mn-cs"/>
                        </a:rPr>
                        <a:t>6</a:t>
                      </a:r>
                      <a:r>
                        <a:rPr lang="en-US" sz="2800" kern="1200" dirty="0">
                          <a:solidFill>
                            <a:schemeClr val="tx1"/>
                          </a:solidFill>
                          <a:latin typeface="+mn-lt"/>
                          <a:ea typeface="+mn-ea"/>
                          <a:cs typeface="+mn-cs"/>
                        </a:rPr>
                        <a:t> PBMC )</a:t>
                      </a:r>
                      <a:r>
                        <a:rPr lang="fr-FR" sz="2800" b="0" u="none" dirty="0"/>
                        <a:t>  </a:t>
                      </a:r>
                      <a:r>
                        <a:rPr lang="fr-FR" sz="2800" b="0" u="none" dirty="0" err="1"/>
                        <a:t>Median</a:t>
                      </a:r>
                      <a:r>
                        <a:rPr lang="fr-FR" sz="2800" b="0" u="none" dirty="0"/>
                        <a:t> (n=21)</a:t>
                      </a:r>
                    </a:p>
                  </a:txBody>
                  <a:tcPr marL="320405" marR="320405" marT="160203" marB="160203" anchor="ctr" anchorCtr="1">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fr-FR" sz="2800" kern="1200" dirty="0">
                          <a:solidFill>
                            <a:schemeClr val="tx1"/>
                          </a:solidFill>
                          <a:latin typeface="+mn-lt"/>
                          <a:ea typeface="+mn-ea"/>
                          <a:cs typeface="+mn-cs"/>
                        </a:rPr>
                        <a:t>2,93</a:t>
                      </a:r>
                    </a:p>
                  </a:txBody>
                  <a:tcPr marL="320405" marR="320405" marT="160203" marB="160203" anchor="ctr" anchorCtr="1">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2800" kern="1200" dirty="0">
                          <a:solidFill>
                            <a:schemeClr val="tx1"/>
                          </a:solidFill>
                          <a:latin typeface="+mn-lt"/>
                          <a:ea typeface="+mn-ea"/>
                          <a:cs typeface="+mn-cs"/>
                        </a:rPr>
                        <a:t>2,73</a:t>
                      </a:r>
                    </a:p>
                  </a:txBody>
                  <a:tcPr marL="320405" marR="320405" marT="160203" marB="160203" anchor="ctr" anchorCtr="1">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800" kern="1200" dirty="0">
                          <a:solidFill>
                            <a:schemeClr val="tx1"/>
                          </a:solidFill>
                          <a:latin typeface="+mn-lt"/>
                          <a:ea typeface="+mn-ea"/>
                          <a:cs typeface="+mn-cs"/>
                        </a:rPr>
                        <a:t>– 0.31</a:t>
                      </a:r>
                    </a:p>
                    <a:p>
                      <a:pPr algn="ctr"/>
                      <a:r>
                        <a:rPr lang="en-US" sz="2800" kern="1200" dirty="0">
                          <a:solidFill>
                            <a:schemeClr val="tx1"/>
                          </a:solidFill>
                          <a:latin typeface="+mn-lt"/>
                          <a:ea typeface="+mn-ea"/>
                          <a:cs typeface="+mn-cs"/>
                        </a:rPr>
                        <a:t>(IQR </a:t>
                      </a:r>
                      <a:r>
                        <a:rPr lang="en-US" sz="2800" kern="1200" dirty="0">
                          <a:solidFill>
                            <a:srgbClr val="FF0000"/>
                          </a:solidFill>
                          <a:latin typeface="+mn-lt"/>
                          <a:ea typeface="+mn-ea"/>
                          <a:cs typeface="+mn-cs"/>
                        </a:rPr>
                        <a:t>-</a:t>
                      </a:r>
                      <a:r>
                        <a:rPr lang="en-US" sz="2800" kern="1200" dirty="0">
                          <a:solidFill>
                            <a:schemeClr val="tx1"/>
                          </a:solidFill>
                          <a:latin typeface="+mn-lt"/>
                          <a:ea typeface="+mn-ea"/>
                          <a:cs typeface="+mn-cs"/>
                        </a:rPr>
                        <a:t>0.50; -0.01)</a:t>
                      </a:r>
                      <a:endParaRPr lang="fr-FR" sz="2800" kern="1200" dirty="0">
                        <a:solidFill>
                          <a:schemeClr val="tx1"/>
                        </a:solidFill>
                        <a:latin typeface="+mn-lt"/>
                        <a:ea typeface="+mn-ea"/>
                        <a:cs typeface="+mn-cs"/>
                      </a:endParaRPr>
                    </a:p>
                    <a:p>
                      <a:pPr algn="ctr"/>
                      <a:endParaRPr lang="fr-FR" sz="2800" kern="1200" dirty="0">
                        <a:solidFill>
                          <a:schemeClr val="tx1"/>
                        </a:solidFill>
                        <a:latin typeface="+mn-lt"/>
                        <a:ea typeface="+mn-ea"/>
                        <a:cs typeface="+mn-cs"/>
                      </a:endParaRPr>
                    </a:p>
                  </a:txBody>
                  <a:tcPr marL="320405" marR="320405" marT="160203" marB="160203" anchor="ctr" anchorCtr="1">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grpSp>
        <p:nvGrpSpPr>
          <p:cNvPr id="20" name="Groupe 19"/>
          <p:cNvGrpSpPr/>
          <p:nvPr/>
        </p:nvGrpSpPr>
        <p:grpSpPr>
          <a:xfrm>
            <a:off x="28533842" y="15745155"/>
            <a:ext cx="13312749" cy="14463903"/>
            <a:chOff x="28430365" y="16800293"/>
            <a:chExt cx="13312749" cy="14463903"/>
          </a:xfrm>
        </p:grpSpPr>
        <p:sp>
          <p:nvSpPr>
            <p:cNvPr id="28" name="ZoneTexte 27"/>
            <p:cNvSpPr txBox="1"/>
            <p:nvPr/>
          </p:nvSpPr>
          <p:spPr>
            <a:xfrm>
              <a:off x="28430365" y="17859665"/>
              <a:ext cx="13312748" cy="13404531"/>
            </a:xfrm>
            <a:prstGeom prst="rect">
              <a:avLst/>
            </a:prstGeom>
            <a:noFill/>
            <a:ln w="28575">
              <a:solidFill>
                <a:schemeClr val="tx1"/>
              </a:solidFill>
            </a:ln>
          </p:spPr>
          <p:txBody>
            <a:bodyPr wrap="square" lIns="288000" tIns="144000" rIns="288000" bIns="144000" rtlCol="0">
              <a:spAutoFit/>
            </a:bodyPr>
            <a:lstStyle/>
            <a:p>
              <a:pPr marL="457200" indent="-457200" algn="just">
                <a:lnSpc>
                  <a:spcPct val="120000"/>
                </a:lnSpc>
                <a:buFont typeface="Wingdings" pitchFamily="2" charset="2"/>
                <a:buChar char="Ø"/>
              </a:pPr>
              <a:r>
                <a:rPr lang="en-GB" sz="2800" dirty="0">
                  <a:cs typeface="Arial"/>
                </a:rPr>
                <a:t>We enrolled in this rigorous follow up 27 patients with excellent adherence. However many of our patients had factors associated with virologic failure during monotherapies (low nadir CD4,  high pretherapeutic VL correlated with HIV DNA, history of 184 mutation).</a:t>
              </a:r>
            </a:p>
            <a:p>
              <a:pPr marL="457200" indent="-457200" algn="just">
                <a:lnSpc>
                  <a:spcPct val="120000"/>
                </a:lnSpc>
                <a:buFont typeface="Wingdings" pitchFamily="2" charset="2"/>
                <a:buChar char="Ø"/>
              </a:pPr>
              <a:r>
                <a:rPr lang="en-GB" sz="2800" dirty="0">
                  <a:cs typeface="Arial"/>
                </a:rPr>
                <a:t>Prior switch, an M184I/V mutation was detected at least once in RNA/DNA genotypes in 63% of the patients without deleterious impact on the efficacy of DTG+3TC dual therapy. It is noteworthy that the M184I mutation was exclusively present in defective viral genomes of the cellular reservoir whereas the M184V mutation was mainly detected at the time of previous VF in historical RNA genotypes (Charpentier et al. JAC 2017)</a:t>
              </a:r>
            </a:p>
            <a:p>
              <a:pPr marL="171450" indent="-171450" algn="just">
                <a:lnSpc>
                  <a:spcPct val="120000"/>
                </a:lnSpc>
                <a:buFont typeface="Wingdings" pitchFamily="2" charset="2"/>
                <a:buChar char="Ø"/>
              </a:pPr>
              <a:endParaRPr lang="en-GB" sz="1200" dirty="0">
                <a:cs typeface="Arial"/>
              </a:endParaRPr>
            </a:p>
            <a:p>
              <a:pPr marL="457200" indent="-457200" algn="just">
                <a:lnSpc>
                  <a:spcPct val="120000"/>
                </a:lnSpc>
                <a:buFont typeface="Wingdings" pitchFamily="2" charset="2"/>
                <a:buChar char="Ø"/>
              </a:pPr>
              <a:r>
                <a:rPr lang="en-US" sz="2800" dirty="0"/>
                <a:t>After a follow up of 4 years, no patient experienced virologic failure or severe adverse event, or was lost to follow-up. We observed 4 treatment discontinuations: 3 patients wanted to stop during the first 6 months (2 for fatigue, one for anxiety after blip), one patient interrupted at month 33 after 18 months of LLV without emergence of mutation of resistance. </a:t>
              </a:r>
            </a:p>
            <a:p>
              <a:pPr marL="457200" indent="-457200" algn="just">
                <a:lnSpc>
                  <a:spcPct val="120000"/>
                </a:lnSpc>
                <a:buFont typeface="Wingdings" pitchFamily="2" charset="2"/>
                <a:buChar char="Ø"/>
              </a:pPr>
              <a:r>
                <a:rPr lang="en-US" sz="2800" dirty="0"/>
                <a:t>In our white et predominantly male population, the weight remained stable without the emergence of obesity.</a:t>
              </a:r>
              <a:endParaRPr lang="en-GB" sz="2800" dirty="0"/>
            </a:p>
            <a:p>
              <a:pPr marL="457200" indent="-457200" algn="just">
                <a:lnSpc>
                  <a:spcPct val="120000"/>
                </a:lnSpc>
                <a:buFont typeface="Wingdings" pitchFamily="2" charset="2"/>
                <a:buChar char="Ø"/>
              </a:pPr>
              <a:r>
                <a:rPr lang="en-GB" sz="2800" dirty="0"/>
                <a:t>The strengths of this study include the characteristics  of patients with potential factors of virologic failure (high HIV-RNA pre-HAART, high HIV DNA load, M184V mutation) and the duration of follow-up. The most important limitation of our study is the small sample size. </a:t>
              </a:r>
            </a:p>
            <a:p>
              <a:pPr algn="just">
                <a:lnSpc>
                  <a:spcPct val="120000"/>
                </a:lnSpc>
              </a:pPr>
              <a:endParaRPr lang="en-GB" sz="2800" dirty="0"/>
            </a:p>
            <a:p>
              <a:pPr algn="just">
                <a:lnSpc>
                  <a:spcPct val="120000"/>
                </a:lnSpc>
              </a:pPr>
              <a:r>
                <a:rPr lang="en-US" sz="2800" b="1" dirty="0"/>
                <a:t>These results suggest that, in this population of heavily treatment-experienced patients without or with history of M184V mutation, dolutegravir plus lamivudine dual therapy is an effective and durable strategy of maintenance</a:t>
              </a:r>
              <a:r>
                <a:rPr lang="en-US" sz="2800" dirty="0"/>
                <a:t>.</a:t>
              </a:r>
              <a:endParaRPr lang="fr-FR" sz="2800" dirty="0"/>
            </a:p>
          </p:txBody>
        </p:sp>
        <p:sp>
          <p:nvSpPr>
            <p:cNvPr id="33" name="ZoneTexte 32"/>
            <p:cNvSpPr txBox="1"/>
            <p:nvPr/>
          </p:nvSpPr>
          <p:spPr>
            <a:xfrm>
              <a:off x="28446084" y="16800293"/>
              <a:ext cx="13297030" cy="1015663"/>
            </a:xfrm>
            <a:prstGeom prst="rect">
              <a:avLst/>
            </a:prstGeom>
            <a:solidFill>
              <a:schemeClr val="accent1">
                <a:lumMod val="20000"/>
                <a:lumOff val="80000"/>
              </a:schemeClr>
            </a:solidFill>
            <a:ln w="28575">
              <a:solidFill>
                <a:schemeClr val="tx1"/>
              </a:solidFill>
            </a:ln>
          </p:spPr>
          <p:txBody>
            <a:bodyPr wrap="square" rtlCol="0" anchor="ctr" anchorCtr="0">
              <a:spAutoFit/>
            </a:bodyPr>
            <a:lstStyle/>
            <a:p>
              <a:pPr algn="ctr"/>
              <a:endParaRPr lang="fr-FR" sz="1200" b="1" dirty="0"/>
            </a:p>
            <a:p>
              <a:pPr algn="ctr"/>
              <a:r>
                <a:rPr lang="fr-FR" sz="3600" b="1" dirty="0">
                  <a:solidFill>
                    <a:srgbClr val="FF0000"/>
                  </a:solidFill>
                </a:rPr>
                <a:t>DISCUSSION / CONCLUSION</a:t>
              </a:r>
            </a:p>
            <a:p>
              <a:pPr algn="ctr"/>
              <a:endParaRPr lang="fr-FR" sz="1200" b="1" dirty="0"/>
            </a:p>
          </p:txBody>
        </p:sp>
      </p:grpSp>
      <p:graphicFrame>
        <p:nvGraphicFramePr>
          <p:cNvPr id="37" name="Espace réservé du contenu 3"/>
          <p:cNvGraphicFramePr>
            <a:graphicFrameLocks noChangeAspect="1"/>
          </p:cNvGraphicFramePr>
          <p:nvPr>
            <p:extLst>
              <p:ext uri="{D42A27DB-BD31-4B8C-83A1-F6EECF244321}">
                <p14:modId xmlns:p14="http://schemas.microsoft.com/office/powerpoint/2010/main" val="1535110919"/>
              </p:ext>
            </p:extLst>
          </p:nvPr>
        </p:nvGraphicFramePr>
        <p:xfrm>
          <a:off x="14850975" y="4972302"/>
          <a:ext cx="12551084" cy="7738430"/>
        </p:xfrm>
        <a:graphic>
          <a:graphicData uri="http://schemas.openxmlformats.org/drawingml/2006/table">
            <a:tbl>
              <a:tblPr firstRow="1" bandRow="1">
                <a:tableStyleId>{FABFCF23-3B69-468F-B69F-88F6DE6A72F2}</a:tableStyleId>
              </a:tblPr>
              <a:tblGrid>
                <a:gridCol w="8761625">
                  <a:extLst>
                    <a:ext uri="{9D8B030D-6E8A-4147-A177-3AD203B41FA5}">
                      <a16:colId xmlns:a16="http://schemas.microsoft.com/office/drawing/2014/main" val="20000"/>
                    </a:ext>
                  </a:extLst>
                </a:gridCol>
                <a:gridCol w="1492445">
                  <a:extLst>
                    <a:ext uri="{9D8B030D-6E8A-4147-A177-3AD203B41FA5}">
                      <a16:colId xmlns:a16="http://schemas.microsoft.com/office/drawing/2014/main" val="20001"/>
                    </a:ext>
                  </a:extLst>
                </a:gridCol>
                <a:gridCol w="2297014">
                  <a:extLst>
                    <a:ext uri="{9D8B030D-6E8A-4147-A177-3AD203B41FA5}">
                      <a16:colId xmlns:a16="http://schemas.microsoft.com/office/drawing/2014/main" val="20002"/>
                    </a:ext>
                  </a:extLst>
                </a:gridCol>
              </a:tblGrid>
              <a:tr h="560198">
                <a:tc gridSpan="3">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3600" b="1" noProof="0" dirty="0">
                          <a:solidFill>
                            <a:srgbClr val="FF0000"/>
                          </a:solidFill>
                          <a:latin typeface="+mn-lt"/>
                          <a:cs typeface="Arial"/>
                        </a:rPr>
                        <a:t>VIROLOGICAL BASELINE</a:t>
                      </a:r>
                      <a:r>
                        <a:rPr lang="en-GB" sz="3600" b="1" baseline="0" noProof="0" dirty="0">
                          <a:solidFill>
                            <a:srgbClr val="FF0000"/>
                          </a:solidFill>
                          <a:latin typeface="+mn-lt"/>
                          <a:cs typeface="Arial"/>
                        </a:rPr>
                        <a:t> (</a:t>
                      </a:r>
                      <a:r>
                        <a:rPr lang="en-GB" sz="3600" b="1" noProof="0" dirty="0">
                          <a:solidFill>
                            <a:srgbClr val="FF0000"/>
                          </a:solidFill>
                          <a:latin typeface="+mn-lt"/>
                          <a:cs typeface="Arial"/>
                        </a:rPr>
                        <a:t>SWITCH) CHARACTERISTICS (n= 27)</a:t>
                      </a:r>
                    </a:p>
                  </a:txBody>
                  <a:tcPr marL="320405" marR="320405" marT="160203" marB="160203">
                    <a:solidFill>
                      <a:schemeClr val="accent1">
                        <a:lumMod val="20000"/>
                        <a:lumOff val="80000"/>
                      </a:schemeClr>
                    </a:solidFill>
                  </a:tcPr>
                </a:tc>
                <a:tc hMerge="1">
                  <a:txBody>
                    <a:bodyPr/>
                    <a:lstStyle/>
                    <a:p>
                      <a:endParaRPr lang="fr-FR" sz="700" b="1" dirty="0">
                        <a:solidFill>
                          <a:srgbClr val="000000"/>
                        </a:solidFill>
                        <a:latin typeface="+mn-lt"/>
                        <a:cs typeface="Arial"/>
                      </a:endParaRPr>
                    </a:p>
                  </a:txBody>
                  <a:tcPr>
                    <a:solidFill>
                      <a:schemeClr val="bg1"/>
                    </a:solidFill>
                  </a:tcPr>
                </a:tc>
                <a:tc hMerge="1">
                  <a:txBody>
                    <a:bodyPr/>
                    <a:lstStyle/>
                    <a:p>
                      <a:endParaRPr lang="fr-FR" sz="700" b="1" dirty="0">
                        <a:solidFill>
                          <a:srgbClr val="000000"/>
                        </a:solidFill>
                        <a:latin typeface="+mn-lt"/>
                        <a:cs typeface="Arial"/>
                      </a:endParaRPr>
                    </a:p>
                  </a:txBody>
                  <a:tcPr>
                    <a:solidFill>
                      <a:schemeClr val="bg1"/>
                    </a:solidFill>
                  </a:tcPr>
                </a:tc>
                <a:extLst>
                  <a:ext uri="{0D108BD9-81ED-4DB2-BD59-A6C34878D82A}">
                    <a16:rowId xmlns:a16="http://schemas.microsoft.com/office/drawing/2014/main" val="10008"/>
                  </a:ext>
                </a:extLst>
              </a:tr>
              <a:tr h="1902703">
                <a:tc>
                  <a:txBody>
                    <a:bodyPr/>
                    <a:lstStyle/>
                    <a:p>
                      <a:pPr marL="0" indent="0">
                        <a:buFontTx/>
                        <a:buNone/>
                      </a:pPr>
                      <a:r>
                        <a:rPr lang="en-GB" sz="2800" b="1" baseline="0" noProof="0" dirty="0">
                          <a:latin typeface="+mn-lt"/>
                          <a:cs typeface="Arial"/>
                        </a:rPr>
                        <a:t>Highest HIV-RNA pre-HAART &gt; 300 000 copies/ml</a:t>
                      </a:r>
                    </a:p>
                    <a:p>
                      <a:pPr marL="0" indent="0">
                        <a:buFontTx/>
                        <a:buNone/>
                      </a:pPr>
                      <a:r>
                        <a:rPr lang="en-GB" sz="2800" b="1" baseline="0" noProof="0" dirty="0">
                          <a:latin typeface="+mn-lt"/>
                          <a:cs typeface="Arial"/>
                        </a:rPr>
                        <a:t>                                      100 000 – 300 000 c/ml</a:t>
                      </a:r>
                    </a:p>
                    <a:p>
                      <a:pPr marL="0" indent="0">
                        <a:buFontTx/>
                        <a:buNone/>
                      </a:pPr>
                      <a:r>
                        <a:rPr lang="en-GB" sz="2800" b="1" baseline="0" noProof="0" dirty="0">
                          <a:latin typeface="+mn-lt"/>
                          <a:cs typeface="Arial"/>
                        </a:rPr>
                        <a:t>                                     &lt; 100 000 copies/ml</a:t>
                      </a:r>
                    </a:p>
                    <a:p>
                      <a:pPr marL="0" indent="0">
                        <a:buFontTx/>
                        <a:buNone/>
                      </a:pPr>
                      <a:r>
                        <a:rPr lang="en-GB" sz="2800" b="1" baseline="0" noProof="0" dirty="0">
                          <a:latin typeface="+mn-lt"/>
                          <a:cs typeface="Arial"/>
                        </a:rPr>
                        <a:t>                                            Not available</a:t>
                      </a:r>
                    </a:p>
                  </a:txBody>
                  <a:tcPr marL="320405" marR="320405" marT="160203" marB="160203"/>
                </a:tc>
                <a:tc>
                  <a:txBody>
                    <a:bodyPr/>
                    <a:lstStyle/>
                    <a:p>
                      <a:r>
                        <a:rPr lang="en-GB" sz="2800" b="1" noProof="0" dirty="0">
                          <a:latin typeface="+mn-lt"/>
                          <a:cs typeface="Arial"/>
                        </a:rPr>
                        <a:t>8</a:t>
                      </a:r>
                    </a:p>
                    <a:p>
                      <a:r>
                        <a:rPr lang="en-GB" sz="2800" b="1" noProof="0" dirty="0">
                          <a:latin typeface="+mn-lt"/>
                          <a:cs typeface="Arial"/>
                        </a:rPr>
                        <a:t>7</a:t>
                      </a:r>
                    </a:p>
                    <a:p>
                      <a:r>
                        <a:rPr lang="en-GB" sz="2800" b="1" noProof="0" dirty="0">
                          <a:latin typeface="+mn-lt"/>
                          <a:cs typeface="Arial"/>
                        </a:rPr>
                        <a:t>11</a:t>
                      </a:r>
                    </a:p>
                    <a:p>
                      <a:r>
                        <a:rPr lang="en-GB" sz="2800" b="1" noProof="0" dirty="0">
                          <a:latin typeface="+mn-lt"/>
                          <a:cs typeface="Arial"/>
                        </a:rPr>
                        <a:t>1</a:t>
                      </a:r>
                    </a:p>
                  </a:txBody>
                  <a:tcPr marL="320405" marR="320405" marT="160203" marB="160203"/>
                </a:tc>
                <a:tc>
                  <a:txBody>
                    <a:bodyPr/>
                    <a:lstStyle/>
                    <a:p>
                      <a:r>
                        <a:rPr lang="en-GB" sz="2800" b="1" noProof="0">
                          <a:latin typeface="+mn-lt"/>
                          <a:cs typeface="Arial"/>
                        </a:rPr>
                        <a:t>(30%)</a:t>
                      </a:r>
                    </a:p>
                    <a:p>
                      <a:r>
                        <a:rPr lang="en-GB" sz="2800" b="1" noProof="0">
                          <a:latin typeface="+mn-lt"/>
                          <a:cs typeface="Arial"/>
                        </a:rPr>
                        <a:t>(26%)</a:t>
                      </a:r>
                    </a:p>
                    <a:p>
                      <a:r>
                        <a:rPr lang="en-GB" sz="2800" b="1" noProof="0">
                          <a:latin typeface="+mn-lt"/>
                          <a:cs typeface="Arial"/>
                        </a:rPr>
                        <a:t>(41%)</a:t>
                      </a:r>
                    </a:p>
                    <a:p>
                      <a:r>
                        <a:rPr lang="en-GB" sz="2800" b="1" noProof="0">
                          <a:latin typeface="+mn-lt"/>
                          <a:cs typeface="Arial"/>
                        </a:rPr>
                        <a:t>(3%)</a:t>
                      </a:r>
                    </a:p>
                  </a:txBody>
                  <a:tcPr marL="320405" marR="320405" marT="160203" marB="160203"/>
                </a:tc>
                <a:extLst>
                  <a:ext uri="{0D108BD9-81ED-4DB2-BD59-A6C34878D82A}">
                    <a16:rowId xmlns:a16="http://schemas.microsoft.com/office/drawing/2014/main" val="10003"/>
                  </a:ext>
                </a:extLst>
              </a:tr>
              <a:tr h="3161331">
                <a:tc>
                  <a:txBody>
                    <a:bodyPr/>
                    <a:lstStyle/>
                    <a:p>
                      <a:pPr marL="0" indent="0">
                        <a:buFontTx/>
                        <a:buNone/>
                      </a:pPr>
                      <a:r>
                        <a:rPr lang="en-GB" sz="2800" b="1" baseline="0" noProof="0" dirty="0">
                          <a:latin typeface="+mn-lt"/>
                          <a:cs typeface="Arial"/>
                        </a:rPr>
                        <a:t>M184I/V mutations prior switch </a:t>
                      </a:r>
                    </a:p>
                    <a:p>
                      <a:pPr marL="171450" indent="-171450">
                        <a:lnSpc>
                          <a:spcPct val="110000"/>
                        </a:lnSpc>
                        <a:buFontTx/>
                        <a:buChar char="-"/>
                      </a:pPr>
                      <a:r>
                        <a:rPr lang="en-GB" sz="2800" b="1" baseline="0" noProof="0" dirty="0">
                          <a:latin typeface="+mn-lt"/>
                          <a:cs typeface="Arial"/>
                        </a:rPr>
                        <a:t>M184V in historical RNA resistance genotypes</a:t>
                      </a:r>
                    </a:p>
                    <a:p>
                      <a:pPr marL="171450" indent="-171450">
                        <a:lnSpc>
                          <a:spcPct val="110000"/>
                        </a:lnSpc>
                        <a:buFontTx/>
                        <a:buChar char="-"/>
                      </a:pPr>
                      <a:r>
                        <a:rPr lang="en-GB" sz="2800" b="1" baseline="0" noProof="0" dirty="0">
                          <a:latin typeface="+mn-lt"/>
                          <a:cs typeface="Arial"/>
                        </a:rPr>
                        <a:t>M184V in historical RNA and/or DNA resistance genotypes (Sanger technology)</a:t>
                      </a:r>
                    </a:p>
                    <a:p>
                      <a:pPr marL="171450" indent="-171450">
                        <a:lnSpc>
                          <a:spcPct val="110000"/>
                        </a:lnSpc>
                        <a:buFontTx/>
                        <a:buChar char="-"/>
                      </a:pPr>
                      <a:r>
                        <a:rPr lang="en-GB" sz="2800" b="1" baseline="0" noProof="0" dirty="0">
                          <a:latin typeface="+mn-lt"/>
                          <a:cs typeface="Arial"/>
                        </a:rPr>
                        <a:t>M184I/V combining all available genotype data ( historical RNA genotypes + DNA Sanger genotypes + baseline DNA UDS genotype)</a:t>
                      </a:r>
                    </a:p>
                  </a:txBody>
                  <a:tcPr marL="320405" marR="320405" marT="160203" marB="160203"/>
                </a:tc>
                <a:tc>
                  <a:txBody>
                    <a:bodyPr/>
                    <a:lstStyle/>
                    <a:p>
                      <a:endParaRPr lang="en-GB" sz="2800" b="1" noProof="0" dirty="0">
                        <a:latin typeface="+mn-lt"/>
                        <a:cs typeface="Arial"/>
                      </a:endParaRPr>
                    </a:p>
                    <a:p>
                      <a:r>
                        <a:rPr lang="en-GB" sz="2800" b="1" noProof="0" dirty="0">
                          <a:latin typeface="+mn-lt"/>
                          <a:cs typeface="Arial"/>
                        </a:rPr>
                        <a:t>8</a:t>
                      </a:r>
                    </a:p>
                    <a:p>
                      <a:r>
                        <a:rPr lang="en-GB" sz="2800" b="1" noProof="0" dirty="0">
                          <a:latin typeface="+mn-lt"/>
                          <a:cs typeface="Arial"/>
                        </a:rPr>
                        <a:t>10</a:t>
                      </a:r>
                    </a:p>
                    <a:p>
                      <a:endParaRPr lang="en-GB" sz="2800" b="1" noProof="0" dirty="0">
                        <a:latin typeface="+mn-lt"/>
                        <a:cs typeface="Arial"/>
                      </a:endParaRPr>
                    </a:p>
                    <a:p>
                      <a:endParaRPr lang="en-GB" sz="2800" b="1" noProof="0" dirty="0">
                        <a:latin typeface="+mn-lt"/>
                        <a:cs typeface="Arial"/>
                      </a:endParaRPr>
                    </a:p>
                    <a:p>
                      <a:r>
                        <a:rPr lang="en-GB" sz="2800" b="1" noProof="0" dirty="0">
                          <a:latin typeface="+mn-lt"/>
                          <a:cs typeface="Arial"/>
                        </a:rPr>
                        <a:t>17</a:t>
                      </a:r>
                    </a:p>
                  </a:txBody>
                  <a:tcPr marL="320405" marR="320405" marT="160203" marB="160203"/>
                </a:tc>
                <a:tc>
                  <a:txBody>
                    <a:bodyPr/>
                    <a:lstStyle/>
                    <a:p>
                      <a:endParaRPr lang="en-GB" sz="2800" b="1" noProof="0" dirty="0">
                        <a:latin typeface="+mn-lt"/>
                        <a:cs typeface="Arial"/>
                      </a:endParaRPr>
                    </a:p>
                    <a:p>
                      <a:r>
                        <a:rPr lang="en-GB" sz="2800" b="1" noProof="0" dirty="0">
                          <a:latin typeface="+mn-lt"/>
                          <a:cs typeface="Arial"/>
                        </a:rPr>
                        <a:t>(30%)</a:t>
                      </a:r>
                    </a:p>
                    <a:p>
                      <a:r>
                        <a:rPr lang="en-GB" sz="2800" b="1" noProof="0" dirty="0">
                          <a:latin typeface="+mn-lt"/>
                          <a:cs typeface="Arial"/>
                        </a:rPr>
                        <a:t>(37%)</a:t>
                      </a:r>
                    </a:p>
                    <a:p>
                      <a:endParaRPr lang="en-GB" sz="2800" b="1" noProof="0" dirty="0">
                        <a:latin typeface="+mn-lt"/>
                        <a:cs typeface="Arial"/>
                      </a:endParaRPr>
                    </a:p>
                    <a:p>
                      <a:endParaRPr lang="en-GB" sz="2800" b="1" noProof="0" dirty="0">
                        <a:latin typeface="+mn-lt"/>
                        <a:cs typeface="Arial"/>
                      </a:endParaRPr>
                    </a:p>
                    <a:p>
                      <a:r>
                        <a:rPr lang="en-GB" sz="2800" b="1" noProof="0" dirty="0">
                          <a:latin typeface="+mn-lt"/>
                          <a:cs typeface="Arial"/>
                        </a:rPr>
                        <a:t>(63%)</a:t>
                      </a:r>
                    </a:p>
                  </a:txBody>
                  <a:tcPr marL="320405" marR="320405" marT="160203" marB="160203"/>
                </a:tc>
                <a:extLst>
                  <a:ext uri="{0D108BD9-81ED-4DB2-BD59-A6C34878D82A}">
                    <a16:rowId xmlns:a16="http://schemas.microsoft.com/office/drawing/2014/main" val="10004"/>
                  </a:ext>
                </a:extLst>
              </a:tr>
              <a:tr h="1302115">
                <a:tc>
                  <a:txBody>
                    <a:bodyPr/>
                    <a:lstStyle/>
                    <a:p>
                      <a:pPr marL="0" indent="0">
                        <a:lnSpc>
                          <a:spcPct val="110000"/>
                        </a:lnSpc>
                        <a:buFontTx/>
                        <a:buNone/>
                      </a:pPr>
                      <a:r>
                        <a:rPr lang="en-GB" sz="2800" b="1" baseline="0" noProof="0" dirty="0">
                          <a:latin typeface="+mn-lt"/>
                          <a:cs typeface="Arial"/>
                        </a:rPr>
                        <a:t>Cellular HIV DNA load (log10 copies/10</a:t>
                      </a:r>
                      <a:r>
                        <a:rPr lang="en-GB" sz="2800" b="1" baseline="30000" noProof="0" dirty="0">
                          <a:latin typeface="+mn-lt"/>
                          <a:cs typeface="Arial"/>
                        </a:rPr>
                        <a:t>6</a:t>
                      </a:r>
                      <a:r>
                        <a:rPr lang="en-GB" sz="2800" b="1" baseline="0" noProof="0" dirty="0">
                          <a:latin typeface="+mn-lt"/>
                          <a:cs typeface="Arial"/>
                        </a:rPr>
                        <a:t> PBMC) </a:t>
                      </a:r>
                    </a:p>
                    <a:p>
                      <a:pPr marL="0" indent="0">
                        <a:lnSpc>
                          <a:spcPct val="110000"/>
                        </a:lnSpc>
                        <a:buFontTx/>
                        <a:buNone/>
                      </a:pPr>
                      <a:r>
                        <a:rPr lang="en-GB" sz="2800" b="1" baseline="0" noProof="0" dirty="0">
                          <a:latin typeface="+mn-lt"/>
                          <a:cs typeface="Arial"/>
                        </a:rPr>
                        <a:t>Median (IQR) (n=21)</a:t>
                      </a:r>
                    </a:p>
                  </a:txBody>
                  <a:tcPr marL="320405" marR="320405" marT="160203" marB="160203"/>
                </a:tc>
                <a:tc>
                  <a:txBody>
                    <a:bodyPr/>
                    <a:lstStyle/>
                    <a:p>
                      <a:endParaRPr lang="en-GB" sz="2800" b="1" noProof="0" dirty="0">
                        <a:latin typeface="+mn-lt"/>
                        <a:cs typeface="Arial"/>
                      </a:endParaRPr>
                    </a:p>
                    <a:p>
                      <a:r>
                        <a:rPr lang="en-GB" sz="2800" b="1" noProof="0" dirty="0">
                          <a:latin typeface="+mn-lt"/>
                          <a:cs typeface="Arial"/>
                        </a:rPr>
                        <a:t>2.93</a:t>
                      </a:r>
                    </a:p>
                  </a:txBody>
                  <a:tcPr marL="320405" marR="320405" marT="160203" marB="160203"/>
                </a:tc>
                <a:tc>
                  <a:txBody>
                    <a:bodyPr/>
                    <a:lstStyle/>
                    <a:p>
                      <a:endParaRPr lang="en-GB" sz="2800" b="1" noProof="0" dirty="0">
                        <a:latin typeface="+mn-lt"/>
                        <a:cs typeface="Arial"/>
                      </a:endParaRPr>
                    </a:p>
                    <a:p>
                      <a:r>
                        <a:rPr lang="en-GB" sz="2800" b="1" noProof="0" dirty="0">
                          <a:latin typeface="+mn-lt"/>
                          <a:cs typeface="Arial"/>
                        </a:rPr>
                        <a:t>(2.73;3,21)</a:t>
                      </a:r>
                    </a:p>
                  </a:txBody>
                  <a:tcPr marL="320405" marR="320405" marT="160203" marB="160203"/>
                </a:tc>
                <a:extLst>
                  <a:ext uri="{0D108BD9-81ED-4DB2-BD59-A6C34878D82A}">
                    <a16:rowId xmlns:a16="http://schemas.microsoft.com/office/drawing/2014/main" val="10005"/>
                  </a:ext>
                </a:extLst>
              </a:tr>
            </a:tbl>
          </a:graphicData>
        </a:graphic>
      </p:graphicFrame>
      <p:grpSp>
        <p:nvGrpSpPr>
          <p:cNvPr id="19" name="Groupe 18"/>
          <p:cNvGrpSpPr/>
          <p:nvPr/>
        </p:nvGrpSpPr>
        <p:grpSpPr>
          <a:xfrm>
            <a:off x="14685879" y="25210736"/>
            <a:ext cx="12805204" cy="4734927"/>
            <a:chOff x="14998731" y="26265874"/>
            <a:chExt cx="12805204" cy="4734927"/>
          </a:xfrm>
        </p:grpSpPr>
        <p:sp>
          <p:nvSpPr>
            <p:cNvPr id="4" name="ZoneTexte 3">
              <a:extLst>
                <a:ext uri="{FF2B5EF4-FFF2-40B4-BE49-F238E27FC236}">
                  <a16:creationId xmlns:a16="http://schemas.microsoft.com/office/drawing/2014/main" id="{81219FE4-2290-E149-B048-6FDF55A002AE}"/>
                </a:ext>
              </a:extLst>
            </p:cNvPr>
            <p:cNvSpPr txBox="1"/>
            <p:nvPr/>
          </p:nvSpPr>
          <p:spPr>
            <a:xfrm>
              <a:off x="14998731" y="26861206"/>
              <a:ext cx="12805204" cy="4139595"/>
            </a:xfrm>
            <a:prstGeom prst="rect">
              <a:avLst/>
            </a:prstGeom>
            <a:noFill/>
            <a:ln>
              <a:solidFill>
                <a:schemeClr val="tx1"/>
              </a:solidFill>
            </a:ln>
          </p:spPr>
          <p:txBody>
            <a:bodyPr wrap="square" rtlCol="0">
              <a:spAutoFit/>
            </a:bodyPr>
            <a:lstStyle/>
            <a:p>
              <a:r>
                <a:rPr lang="fr-FR" sz="2800" b="1" dirty="0"/>
                <a:t>Oliveira M , </a:t>
              </a:r>
              <a:r>
                <a:rPr lang="fr-FR" sz="2800" b="1" dirty="0" err="1"/>
                <a:t>Ibanescu</a:t>
              </a:r>
              <a:r>
                <a:rPr lang="fr-FR" sz="2800" b="1" dirty="0"/>
                <a:t> R, Pham HT, Brenner B,  </a:t>
              </a:r>
              <a:r>
                <a:rPr lang="fr-FR" sz="2800" b="1" dirty="0" err="1"/>
                <a:t>Mesplède</a:t>
              </a:r>
              <a:r>
                <a:rPr lang="fr-FR" sz="2800" b="1" dirty="0"/>
                <a:t> </a:t>
              </a:r>
              <a:r>
                <a:rPr lang="fr-FR" sz="2800" b="1" dirty="0" err="1"/>
                <a:t>T</a:t>
              </a:r>
              <a:r>
                <a:rPr lang="fr-FR" sz="2800" b="1" dirty="0"/>
                <a:t>, </a:t>
              </a:r>
              <a:r>
                <a:rPr lang="fr-FR" sz="2800" b="1" dirty="0" err="1"/>
                <a:t>Wainberg</a:t>
              </a:r>
              <a:r>
                <a:rPr lang="fr-FR" sz="2800" b="1" dirty="0"/>
                <a:t> MA</a:t>
              </a:r>
              <a:r>
                <a:rPr lang="fr-FR" sz="2800" dirty="0"/>
                <a:t>. </a:t>
              </a:r>
            </a:p>
            <a:p>
              <a:r>
                <a:rPr lang="fr-FR" sz="2800" dirty="0"/>
                <a:t>The M184I/V and K65R </a:t>
              </a:r>
              <a:r>
                <a:rPr lang="fr-FR" sz="2800" dirty="0" err="1"/>
                <a:t>Nucleoside</a:t>
              </a:r>
              <a:r>
                <a:rPr lang="fr-FR" sz="2800" dirty="0"/>
                <a:t> </a:t>
              </a:r>
              <a:r>
                <a:rPr lang="fr-FR" sz="2800" dirty="0" err="1"/>
                <a:t>Resistance</a:t>
              </a:r>
              <a:r>
                <a:rPr lang="fr-FR" sz="2800" dirty="0"/>
                <a:t> Mutations in HIV-1 </a:t>
              </a:r>
              <a:r>
                <a:rPr lang="fr-FR" sz="2800" dirty="0" err="1"/>
                <a:t>Prevent</a:t>
              </a:r>
              <a:r>
                <a:rPr lang="fr-FR" sz="2800" dirty="0"/>
                <a:t> the Emergence of </a:t>
              </a:r>
              <a:r>
                <a:rPr lang="fr-FR" sz="2800" dirty="0" err="1"/>
                <a:t>Resistance</a:t>
              </a:r>
              <a:r>
                <a:rPr lang="fr-FR" sz="2800" dirty="0"/>
                <a:t> Mutations Against </a:t>
              </a:r>
              <a:r>
                <a:rPr lang="fr-FR" sz="2800" dirty="0" err="1"/>
                <a:t>Dolutegravir</a:t>
              </a:r>
              <a:endParaRPr lang="fr-FR" sz="2800" dirty="0"/>
            </a:p>
            <a:p>
              <a:r>
                <a:rPr lang="fr-FR" sz="2800" dirty="0"/>
                <a:t>AIDS. 2016 Sep 24;30(15):2267-73. PMID: 27367488</a:t>
              </a:r>
            </a:p>
            <a:p>
              <a:endParaRPr lang="fr-FR" sz="2800" dirty="0"/>
            </a:p>
            <a:p>
              <a:endParaRPr lang="fr-FR" sz="1100" dirty="0"/>
            </a:p>
            <a:p>
              <a:r>
                <a:rPr lang="fr-FR" sz="2800" b="1" dirty="0"/>
                <a:t>Charpentier C, Montes B, Perrier M, </a:t>
              </a:r>
              <a:r>
                <a:rPr lang="fr-FR" sz="2800" b="1" dirty="0" err="1"/>
                <a:t>Meftah</a:t>
              </a:r>
              <a:r>
                <a:rPr lang="fr-FR" sz="2800" b="1" dirty="0"/>
                <a:t> N, </a:t>
              </a:r>
              <a:r>
                <a:rPr lang="fr-FR" sz="2800" b="1" dirty="0" err="1"/>
                <a:t>Reynes</a:t>
              </a:r>
              <a:r>
                <a:rPr lang="fr-FR" sz="2800" b="1" dirty="0"/>
                <a:t> J.</a:t>
              </a:r>
            </a:p>
            <a:p>
              <a:r>
                <a:rPr lang="fr-FR" sz="2800" dirty="0"/>
                <a:t>HIV-1 DNA ultra-</a:t>
              </a:r>
              <a:r>
                <a:rPr lang="fr-FR" sz="2800" dirty="0" err="1"/>
                <a:t>deep</a:t>
              </a:r>
              <a:r>
                <a:rPr lang="fr-FR" sz="2800" dirty="0"/>
                <a:t> </a:t>
              </a:r>
              <a:r>
                <a:rPr lang="fr-FR" sz="2800" dirty="0" err="1"/>
                <a:t>sequencing</a:t>
              </a:r>
              <a:r>
                <a:rPr lang="fr-FR" sz="2800" dirty="0"/>
                <a:t> </a:t>
              </a:r>
              <a:r>
                <a:rPr lang="fr-FR" sz="2800" dirty="0" err="1"/>
                <a:t>analysis</a:t>
              </a:r>
              <a:r>
                <a:rPr lang="fr-FR" sz="2800" dirty="0"/>
                <a:t> at initiation of the dual </a:t>
              </a:r>
              <a:r>
                <a:rPr lang="fr-FR" sz="2800" dirty="0" err="1"/>
                <a:t>therapy</a:t>
              </a:r>
              <a:r>
                <a:rPr lang="fr-FR" sz="2800" dirty="0"/>
                <a:t> </a:t>
              </a:r>
              <a:r>
                <a:rPr lang="fr-FR" sz="2800" dirty="0" err="1"/>
                <a:t>dolutegravir</a:t>
              </a:r>
              <a:r>
                <a:rPr lang="fr-FR" sz="2800" dirty="0"/>
                <a:t> + </a:t>
              </a:r>
              <a:r>
                <a:rPr lang="fr-FR" sz="2800" dirty="0" err="1"/>
                <a:t>lamivudine</a:t>
              </a:r>
              <a:r>
                <a:rPr lang="fr-FR" sz="2800" dirty="0"/>
                <a:t> in the maintenance DOLULAM pilot </a:t>
              </a:r>
              <a:r>
                <a:rPr lang="fr-FR" sz="2800" dirty="0" err="1"/>
                <a:t>study</a:t>
              </a:r>
              <a:r>
                <a:rPr lang="fr-FR" sz="2800" dirty="0"/>
                <a:t>.</a:t>
              </a:r>
            </a:p>
            <a:p>
              <a:r>
                <a:rPr lang="fr-FR" sz="2800" dirty="0"/>
                <a:t>J </a:t>
              </a:r>
              <a:r>
                <a:rPr lang="fr-FR" sz="2800" dirty="0" err="1"/>
                <a:t>Antimicrob</a:t>
              </a:r>
              <a:r>
                <a:rPr lang="fr-FR" sz="2800" dirty="0"/>
                <a:t> </a:t>
              </a:r>
              <a:r>
                <a:rPr lang="fr-FR" sz="2800" dirty="0" err="1"/>
                <a:t>Chemother</a:t>
              </a:r>
              <a:r>
                <a:rPr lang="fr-FR" sz="2800" dirty="0"/>
                <a:t>. 2017;72:2831-2836. PMID: 29091218</a:t>
              </a:r>
            </a:p>
          </p:txBody>
        </p:sp>
        <p:sp>
          <p:nvSpPr>
            <p:cNvPr id="35" name="ZoneTexte 34"/>
            <p:cNvSpPr txBox="1"/>
            <p:nvPr/>
          </p:nvSpPr>
          <p:spPr>
            <a:xfrm>
              <a:off x="14998731" y="26265874"/>
              <a:ext cx="12716180" cy="584775"/>
            </a:xfrm>
            <a:prstGeom prst="rect">
              <a:avLst/>
            </a:prstGeom>
            <a:solidFill>
              <a:schemeClr val="accent1">
                <a:lumMod val="20000"/>
                <a:lumOff val="80000"/>
              </a:schemeClr>
            </a:solidFill>
            <a:ln w="28575">
              <a:solidFill>
                <a:schemeClr val="tx1"/>
              </a:solidFill>
            </a:ln>
          </p:spPr>
          <p:txBody>
            <a:bodyPr wrap="square" rtlCol="0" anchor="ctr" anchorCtr="0">
              <a:spAutoFit/>
            </a:bodyPr>
            <a:lstStyle/>
            <a:p>
              <a:pPr algn="ctr"/>
              <a:r>
                <a:rPr lang="fr-FR" sz="3200" b="1" dirty="0">
                  <a:solidFill>
                    <a:srgbClr val="FF0000"/>
                  </a:solidFill>
                </a:rPr>
                <a:t>REFERENCES</a:t>
              </a:r>
            </a:p>
          </p:txBody>
        </p:sp>
      </p:grpSp>
      <p:sp>
        <p:nvSpPr>
          <p:cNvPr id="36" name="Rectangle 35">
            <a:extLst>
              <a:ext uri="{FF2B5EF4-FFF2-40B4-BE49-F238E27FC236}">
                <a16:creationId xmlns:a16="http://schemas.microsoft.com/office/drawing/2014/main" id="{8CF21C52-E62A-014F-8683-0F9FE632C982}"/>
              </a:ext>
            </a:extLst>
          </p:cNvPr>
          <p:cNvSpPr/>
          <p:nvPr/>
        </p:nvSpPr>
        <p:spPr>
          <a:xfrm>
            <a:off x="-47076" y="-156378"/>
            <a:ext cx="42574063" cy="3927371"/>
          </a:xfrm>
          <a:prstGeom prst="rect">
            <a:avLst/>
          </a:prstGeom>
          <a:solidFill>
            <a:srgbClr val="E722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err="1"/>
              <a:t>Virological</a:t>
            </a:r>
            <a:r>
              <a:rPr lang="en-US" sz="6000" b="1" dirty="0"/>
              <a:t> efficacy and tolerability of dual therapy maintenance with Dolutegravir plus Lamivudine     		PEB 0241</a:t>
            </a:r>
            <a:br>
              <a:rPr lang="en-US" sz="6000" b="1" dirty="0"/>
            </a:br>
            <a:r>
              <a:rPr lang="en-US" sz="6000" b="1" dirty="0"/>
              <a:t>in heavily treatment experienced HIV-infected patients: four years data from DOLULAM study</a:t>
            </a:r>
          </a:p>
          <a:p>
            <a:pPr algn="ctr"/>
            <a:endParaRPr lang="en-US" sz="1100" b="1" dirty="0"/>
          </a:p>
          <a:p>
            <a:pPr algn="ctr"/>
            <a:r>
              <a:rPr lang="en-US" sz="4800" dirty="0"/>
              <a:t>	J. </a:t>
            </a:r>
            <a:r>
              <a:rPr lang="en-US" sz="4800" dirty="0" err="1"/>
              <a:t>Reynes</a:t>
            </a:r>
            <a:r>
              <a:rPr lang="en-US" sz="4800" dirty="0"/>
              <a:t> </a:t>
            </a:r>
            <a:r>
              <a:rPr lang="en-US" sz="4800" baseline="30000" dirty="0"/>
              <a:t>1,2*</a:t>
            </a:r>
            <a:r>
              <a:rPr lang="en-US" sz="4800" dirty="0"/>
              <a:t>, B. Montes</a:t>
            </a:r>
            <a:r>
              <a:rPr lang="en-US" sz="4800" baseline="30000" dirty="0"/>
              <a:t>3</a:t>
            </a:r>
            <a:r>
              <a:rPr lang="en-US" sz="4800" dirty="0"/>
              <a:t>, E. Tuaillon</a:t>
            </a:r>
            <a:r>
              <a:rPr lang="en-US" sz="4800" baseline="30000" dirty="0"/>
              <a:t>3</a:t>
            </a:r>
            <a:r>
              <a:rPr lang="en-US" sz="4800" dirty="0"/>
              <a:t>, N. Meftah</a:t>
            </a:r>
            <a:r>
              <a:rPr lang="en-US" sz="4800" baseline="30000" dirty="0"/>
              <a:t>4</a:t>
            </a:r>
            <a:r>
              <a:rPr lang="en-US" sz="4800" dirty="0"/>
              <a:t>, C. Fernandez</a:t>
            </a:r>
            <a:r>
              <a:rPr lang="en-US" sz="4800" baseline="30000" dirty="0"/>
              <a:t>4</a:t>
            </a:r>
            <a:r>
              <a:rPr lang="fr-FR" sz="4800" dirty="0"/>
              <a:t>       </a:t>
            </a:r>
            <a:r>
              <a:rPr lang="fr-FR" sz="4800" i="1" dirty="0">
                <a:solidFill>
                  <a:schemeClr val="bg1"/>
                </a:solidFill>
              </a:rPr>
              <a:t>*  </a:t>
            </a:r>
            <a:r>
              <a:rPr lang="fr-FR" sz="4400" i="1" dirty="0">
                <a:solidFill>
                  <a:schemeClr val="bg1"/>
                </a:solidFill>
                <a:hlinkClick r:id="rId5">
                  <a:extLst>
                    <a:ext uri="{A12FA001-AC4F-418D-AE19-62706E023703}">
                      <ahyp:hlinkClr xmlns:ahyp="http://schemas.microsoft.com/office/drawing/2018/hyperlinkcolor" val="tx"/>
                    </a:ext>
                  </a:extLst>
                </a:hlinkClick>
              </a:rPr>
              <a:t>j-reynes@chu-montpellier.fr</a:t>
            </a:r>
            <a:endParaRPr lang="fr-FR" sz="4400" i="1" dirty="0">
              <a:solidFill>
                <a:schemeClr val="bg1"/>
              </a:solidFill>
            </a:endParaRPr>
          </a:p>
          <a:p>
            <a:pPr algn="ctr"/>
            <a:endParaRPr lang="fr-FR" sz="800" dirty="0">
              <a:solidFill>
                <a:schemeClr val="bg1"/>
              </a:solidFill>
            </a:endParaRPr>
          </a:p>
          <a:p>
            <a:pPr algn="ctr"/>
            <a:r>
              <a:rPr lang="fr-FR" sz="3600" i="1" dirty="0">
                <a:solidFill>
                  <a:schemeClr val="bg1"/>
                </a:solidFill>
              </a:rPr>
              <a:t>1. Montpellier </a:t>
            </a:r>
            <a:r>
              <a:rPr lang="fr-FR" sz="3600" i="1" dirty="0" err="1">
                <a:solidFill>
                  <a:schemeClr val="bg1"/>
                </a:solidFill>
              </a:rPr>
              <a:t>University</a:t>
            </a:r>
            <a:r>
              <a:rPr lang="fr-FR" sz="3600" i="1" dirty="0">
                <a:solidFill>
                  <a:schemeClr val="bg1"/>
                </a:solidFill>
              </a:rPr>
              <a:t> </a:t>
            </a:r>
            <a:r>
              <a:rPr lang="fr-FR" sz="3600" i="1" dirty="0" err="1">
                <a:solidFill>
                  <a:schemeClr val="bg1"/>
                </a:solidFill>
              </a:rPr>
              <a:t>Hospital</a:t>
            </a:r>
            <a:r>
              <a:rPr lang="fr-FR" sz="3600" i="1" dirty="0">
                <a:solidFill>
                  <a:schemeClr val="bg1"/>
                </a:solidFill>
              </a:rPr>
              <a:t>, </a:t>
            </a:r>
            <a:r>
              <a:rPr lang="fr-FR" sz="3600" i="1" dirty="0" err="1">
                <a:solidFill>
                  <a:schemeClr val="bg1"/>
                </a:solidFill>
              </a:rPr>
              <a:t>Infectious</a:t>
            </a:r>
            <a:r>
              <a:rPr lang="fr-FR" sz="3600" i="1" dirty="0">
                <a:solidFill>
                  <a:schemeClr val="bg1"/>
                </a:solidFill>
              </a:rPr>
              <a:t> </a:t>
            </a:r>
            <a:r>
              <a:rPr lang="fr-FR" sz="3600" i="1" dirty="0" err="1">
                <a:solidFill>
                  <a:schemeClr val="bg1"/>
                </a:solidFill>
              </a:rPr>
              <a:t>Diseases</a:t>
            </a:r>
            <a:r>
              <a:rPr lang="fr-FR" sz="3600" i="1" dirty="0">
                <a:solidFill>
                  <a:schemeClr val="bg1"/>
                </a:solidFill>
              </a:rPr>
              <a:t> </a:t>
            </a:r>
            <a:r>
              <a:rPr lang="fr-FR" sz="3600" i="1" dirty="0" err="1">
                <a:solidFill>
                  <a:schemeClr val="bg1"/>
                </a:solidFill>
              </a:rPr>
              <a:t>Department</a:t>
            </a:r>
            <a:r>
              <a:rPr lang="fr-FR" sz="3600" i="1" dirty="0">
                <a:solidFill>
                  <a:schemeClr val="bg1"/>
                </a:solidFill>
              </a:rPr>
              <a:t>, 2. </a:t>
            </a:r>
            <a:r>
              <a:rPr lang="fr-FR" sz="3600" i="1" dirty="0" err="1">
                <a:solidFill>
                  <a:schemeClr val="bg1"/>
                </a:solidFill>
              </a:rPr>
              <a:t>University</a:t>
            </a:r>
            <a:r>
              <a:rPr lang="fr-FR" sz="3600" i="1" dirty="0">
                <a:solidFill>
                  <a:schemeClr val="bg1"/>
                </a:solidFill>
              </a:rPr>
              <a:t> of Montpellier/IRD UMI233/INSERM U1175 , 3 Montpellier </a:t>
            </a:r>
            <a:r>
              <a:rPr lang="fr-FR" sz="3600" i="1" dirty="0" err="1">
                <a:solidFill>
                  <a:schemeClr val="bg1"/>
                </a:solidFill>
              </a:rPr>
              <a:t>University</a:t>
            </a:r>
            <a:r>
              <a:rPr lang="fr-FR" sz="3600" i="1" dirty="0">
                <a:solidFill>
                  <a:schemeClr val="bg1"/>
                </a:solidFill>
              </a:rPr>
              <a:t> </a:t>
            </a:r>
            <a:r>
              <a:rPr lang="fr-FR" sz="3600" i="1" dirty="0" err="1">
                <a:solidFill>
                  <a:schemeClr val="bg1"/>
                </a:solidFill>
              </a:rPr>
              <a:t>Hospital</a:t>
            </a:r>
            <a:r>
              <a:rPr lang="fr-FR" sz="3600" i="1" dirty="0">
                <a:solidFill>
                  <a:schemeClr val="bg1"/>
                </a:solidFill>
              </a:rPr>
              <a:t>, </a:t>
            </a:r>
            <a:r>
              <a:rPr lang="fr-FR" sz="3600" i="1" dirty="0" err="1">
                <a:solidFill>
                  <a:schemeClr val="bg1"/>
                </a:solidFill>
              </a:rPr>
              <a:t>Virology</a:t>
            </a:r>
            <a:r>
              <a:rPr lang="fr-FR" sz="3600" i="1" dirty="0">
                <a:solidFill>
                  <a:schemeClr val="bg1"/>
                </a:solidFill>
              </a:rPr>
              <a:t> , 4 . COREVIH; all in Montpellier, France  </a:t>
            </a:r>
            <a:endParaRPr lang="en-GB" sz="6000" dirty="0">
              <a:solidFill>
                <a:schemeClr val="bg1"/>
              </a:solidFill>
            </a:endParaRPr>
          </a:p>
        </p:txBody>
      </p:sp>
      <p:sp>
        <p:nvSpPr>
          <p:cNvPr id="43" name="Rectangle 42">
            <a:extLst>
              <a:ext uri="{FF2B5EF4-FFF2-40B4-BE49-F238E27FC236}">
                <a16:creationId xmlns:a16="http://schemas.microsoft.com/office/drawing/2014/main" id="{17609B8A-6B12-2948-AC7D-E12B651DE7C4}"/>
              </a:ext>
            </a:extLst>
          </p:cNvPr>
          <p:cNvSpPr/>
          <p:nvPr/>
        </p:nvSpPr>
        <p:spPr>
          <a:xfrm>
            <a:off x="0" y="30678045"/>
            <a:ext cx="42479913" cy="1411605"/>
          </a:xfrm>
          <a:prstGeom prst="rect">
            <a:avLst/>
          </a:prstGeom>
          <a:solidFill>
            <a:srgbClr val="E722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64"/>
          </a:p>
        </p:txBody>
      </p:sp>
      <p:pic>
        <p:nvPicPr>
          <p:cNvPr id="44" name="Picture 2">
            <a:extLst>
              <a:ext uri="{FF2B5EF4-FFF2-40B4-BE49-F238E27FC236}">
                <a16:creationId xmlns:a16="http://schemas.microsoft.com/office/drawing/2014/main" id="{14089F21-A721-7B4E-B497-770294BD197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909704" y="30945304"/>
            <a:ext cx="5430051" cy="916274"/>
          </a:xfrm>
          <a:prstGeom prst="rect">
            <a:avLst/>
          </a:prstGeom>
        </p:spPr>
      </p:pic>
      <p:sp>
        <p:nvSpPr>
          <p:cNvPr id="45" name="TextBox 13">
            <a:extLst>
              <a:ext uri="{FF2B5EF4-FFF2-40B4-BE49-F238E27FC236}">
                <a16:creationId xmlns:a16="http://schemas.microsoft.com/office/drawing/2014/main" id="{A83EBC40-7C68-C34A-8069-C15FC154191D}"/>
              </a:ext>
            </a:extLst>
          </p:cNvPr>
          <p:cNvSpPr txBox="1"/>
          <p:nvPr/>
        </p:nvSpPr>
        <p:spPr>
          <a:xfrm>
            <a:off x="401894" y="30993328"/>
            <a:ext cx="8348516" cy="820225"/>
          </a:xfrm>
          <a:prstGeom prst="rect">
            <a:avLst/>
          </a:prstGeom>
          <a:noFill/>
        </p:spPr>
        <p:txBody>
          <a:bodyPr wrap="square" rtlCol="0">
            <a:spAutoFit/>
          </a:bodyPr>
          <a:lstStyle/>
          <a:p>
            <a:r>
              <a:rPr lang="en-GB" sz="2365" b="1" dirty="0">
                <a:solidFill>
                  <a:schemeClr val="bg1"/>
                </a:solidFill>
                <a:latin typeface="Century Gothic" panose="020B0502020202020204" pitchFamily="34" charset="0"/>
              </a:rPr>
              <a:t>PRESENTED AT THE 23</a:t>
            </a:r>
            <a:r>
              <a:rPr lang="en-GB" sz="2365" b="1" baseline="30000" dirty="0">
                <a:solidFill>
                  <a:schemeClr val="bg1"/>
                </a:solidFill>
                <a:latin typeface="Century Gothic" panose="020B0502020202020204" pitchFamily="34" charset="0"/>
              </a:rPr>
              <a:t>RD</a:t>
            </a:r>
            <a:r>
              <a:rPr lang="en-GB" sz="2365" b="1" dirty="0">
                <a:solidFill>
                  <a:schemeClr val="bg1"/>
                </a:solidFill>
                <a:latin typeface="Century Gothic" panose="020B0502020202020204" pitchFamily="34" charset="0"/>
              </a:rPr>
              <a:t> INTERNATIONAL AIDS CONFERENCE (AIDS 2020) </a:t>
            </a:r>
            <a:r>
              <a:rPr lang="es-ES" sz="2365" b="1" dirty="0">
                <a:solidFill>
                  <a:schemeClr val="bg1"/>
                </a:solidFill>
                <a:latin typeface="Century Gothic" panose="020B0502020202020204" pitchFamily="34" charset="0"/>
              </a:rPr>
              <a:t>| 6-10 JULY 2020</a:t>
            </a:r>
            <a:endParaRPr lang="en-GB" sz="2365"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2766356507"/>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1680</TotalTime>
  <Words>1308</Words>
  <Application>Microsoft Macintosh PowerPoint</Application>
  <PresentationFormat>Personnalisé</PresentationFormat>
  <Paragraphs>190</Paragraphs>
  <Slides>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Century Gothic</vt:lpstr>
      <vt:lpstr>Wingdings</vt: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Prof REYNES</dc:creator>
  <cp:lastModifiedBy>Jacques REYNES</cp:lastModifiedBy>
  <cp:revision>237</cp:revision>
  <cp:lastPrinted>2020-06-24T12:52:10Z</cp:lastPrinted>
  <dcterms:created xsi:type="dcterms:W3CDTF">2016-05-22T21:14:29Z</dcterms:created>
  <dcterms:modified xsi:type="dcterms:W3CDTF">2020-06-25T20:55:09Z</dcterms:modified>
</cp:coreProperties>
</file>